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3" r:id="rId3"/>
    <p:sldMasterId id="2147483686" r:id="rId4"/>
    <p:sldMasterId id="2147483698" r:id="rId5"/>
  </p:sldMasterIdLst>
  <p:notesMasterIdLst>
    <p:notesMasterId r:id="rId73"/>
  </p:notesMasterIdLst>
  <p:sldIdLst>
    <p:sldId id="256" r:id="rId6"/>
    <p:sldId id="514" r:id="rId7"/>
    <p:sldId id="515" r:id="rId8"/>
    <p:sldId id="418" r:id="rId9"/>
    <p:sldId id="513" r:id="rId10"/>
    <p:sldId id="516" r:id="rId11"/>
    <p:sldId id="441" r:id="rId12"/>
    <p:sldId id="440" r:id="rId13"/>
    <p:sldId id="460" r:id="rId14"/>
    <p:sldId id="474" r:id="rId15"/>
    <p:sldId id="434" r:id="rId16"/>
    <p:sldId id="421" r:id="rId17"/>
    <p:sldId id="422" r:id="rId18"/>
    <p:sldId id="423" r:id="rId19"/>
    <p:sldId id="424" r:id="rId20"/>
    <p:sldId id="475" r:id="rId21"/>
    <p:sldId id="476" r:id="rId22"/>
    <p:sldId id="461" r:id="rId23"/>
    <p:sldId id="425" r:id="rId24"/>
    <p:sldId id="426" r:id="rId25"/>
    <p:sldId id="427" r:id="rId26"/>
    <p:sldId id="507" r:id="rId27"/>
    <p:sldId id="508" r:id="rId28"/>
    <p:sldId id="509" r:id="rId29"/>
    <p:sldId id="352" r:id="rId30"/>
    <p:sldId id="442" r:id="rId31"/>
    <p:sldId id="458" r:id="rId32"/>
    <p:sldId id="361" r:id="rId33"/>
    <p:sldId id="479" r:id="rId34"/>
    <p:sldId id="480" r:id="rId35"/>
    <p:sldId id="481" r:id="rId36"/>
    <p:sldId id="485" r:id="rId37"/>
    <p:sldId id="486" r:id="rId38"/>
    <p:sldId id="483" r:id="rId39"/>
    <p:sldId id="488" r:id="rId40"/>
    <p:sldId id="487" r:id="rId41"/>
    <p:sldId id="469" r:id="rId42"/>
    <p:sldId id="267" r:id="rId43"/>
    <p:sldId id="477" r:id="rId44"/>
    <p:sldId id="490" r:id="rId45"/>
    <p:sldId id="402" r:id="rId46"/>
    <p:sldId id="403" r:id="rId47"/>
    <p:sldId id="404" r:id="rId48"/>
    <p:sldId id="383" r:id="rId49"/>
    <p:sldId id="411" r:id="rId50"/>
    <p:sldId id="384" r:id="rId51"/>
    <p:sldId id="410" r:id="rId52"/>
    <p:sldId id="388" r:id="rId53"/>
    <p:sldId id="399" r:id="rId54"/>
    <p:sldId id="389" r:id="rId55"/>
    <p:sldId id="289" r:id="rId56"/>
    <p:sldId id="500" r:id="rId57"/>
    <p:sldId id="466" r:id="rId58"/>
    <p:sldId id="495" r:id="rId59"/>
    <p:sldId id="498" r:id="rId60"/>
    <p:sldId id="496" r:id="rId61"/>
    <p:sldId id="497" r:id="rId62"/>
    <p:sldId id="512" r:id="rId63"/>
    <p:sldId id="494" r:id="rId64"/>
    <p:sldId id="501" r:id="rId65"/>
    <p:sldId id="511" r:id="rId66"/>
    <p:sldId id="489" r:id="rId67"/>
    <p:sldId id="471" r:id="rId68"/>
    <p:sldId id="492" r:id="rId69"/>
    <p:sldId id="493" r:id="rId70"/>
    <p:sldId id="473" r:id="rId71"/>
    <p:sldId id="510" r:id="rId7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oe Stone" initials="ZS" lastIdx="2" clrIdx="0">
    <p:extLst>
      <p:ext uri="{19B8F6BF-5375-455C-9EA6-DF929625EA0E}">
        <p15:presenceInfo xmlns:p15="http://schemas.microsoft.com/office/powerpoint/2012/main" userId="ecd519e82100c7ee" providerId="Windows Live"/>
      </p:ext>
    </p:extLst>
  </p:cmAuthor>
  <p:cmAuthor id="2" name="Jeffrey Owen Hanson" initials="JOH" lastIdx="1" clrIdx="1">
    <p:extLst>
      <p:ext uri="{19B8F6BF-5375-455C-9EA6-DF929625EA0E}">
        <p15:presenceInfo xmlns:p15="http://schemas.microsoft.com/office/powerpoint/2012/main" userId="Jeffrey Owen Han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1616"/>
    <a:srgbClr val="151515"/>
    <a:srgbClr val="E6E6E6"/>
    <a:srgbClr val="B5A642"/>
    <a:srgbClr val="47411A"/>
    <a:srgbClr val="FFD700"/>
    <a:srgbClr val="D000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5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commentAuthors" Target="commentAuthor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7" name="PlaceHolder 1"/>
          <p:cNvSpPr>
            <a:spLocks noGrp="1"/>
          </p:cNvSpPr>
          <p:nvPr>
            <p:ph type="body"/>
          </p:nvPr>
        </p:nvSpPr>
        <p:spPr>
          <a:xfrm>
            <a:off x="777240" y="4777560"/>
            <a:ext cx="6217560" cy="4525920"/>
          </a:xfrm>
          <a:prstGeom prst="rect">
            <a:avLst/>
          </a:prstGeom>
        </p:spPr>
        <p:txBody>
          <a:bodyPr lIns="0" tIns="0" rIns="0" bIns="0"/>
          <a:lstStyle/>
          <a:p>
            <a:r>
              <a:rPr lang="en-US" sz="2000" b="0" strike="noStrike" spc="-1">
                <a:solidFill>
                  <a:srgbClr val="000000"/>
                </a:solidFill>
                <a:uFill>
                  <a:solidFill>
                    <a:srgbClr val="FFFFFF"/>
                  </a:solidFill>
                </a:uFill>
                <a:latin typeface="Arial"/>
              </a:rPr>
              <a:t>Click to edit the notes format</a:t>
            </a:r>
          </a:p>
        </p:txBody>
      </p:sp>
      <p:sp>
        <p:nvSpPr>
          <p:cNvPr id="118" name="PlaceHolder 2"/>
          <p:cNvSpPr>
            <a:spLocks noGrp="1"/>
          </p:cNvSpPr>
          <p:nvPr>
            <p:ph type="hdr"/>
          </p:nvPr>
        </p:nvSpPr>
        <p:spPr>
          <a:xfrm>
            <a:off x="0" y="0"/>
            <a:ext cx="3372840" cy="502560"/>
          </a:xfrm>
          <a:prstGeom prst="rect">
            <a:avLst/>
          </a:prstGeom>
        </p:spPr>
        <p:txBody>
          <a:bodyPr lIns="0" tIns="0" rIns="0" bIns="0"/>
          <a:lstStyle/>
          <a:p>
            <a:r>
              <a:rPr lang="en-US" sz="1400" b="0" strike="noStrike" spc="-1">
                <a:solidFill>
                  <a:srgbClr val="000000"/>
                </a:solidFill>
                <a:uFill>
                  <a:solidFill>
                    <a:srgbClr val="FFFFFF"/>
                  </a:solidFill>
                </a:uFill>
                <a:latin typeface="Times New Roman"/>
              </a:rPr>
              <a:t>&lt;header&gt;</a:t>
            </a:r>
          </a:p>
        </p:txBody>
      </p:sp>
      <p:sp>
        <p:nvSpPr>
          <p:cNvPr id="119" name="PlaceHolder 3"/>
          <p:cNvSpPr>
            <a:spLocks noGrp="1"/>
          </p:cNvSpPr>
          <p:nvPr>
            <p:ph type="dt"/>
          </p:nvPr>
        </p:nvSpPr>
        <p:spPr>
          <a:xfrm>
            <a:off x="4399200" y="0"/>
            <a:ext cx="3372840" cy="502560"/>
          </a:xfrm>
          <a:prstGeom prst="rect">
            <a:avLst/>
          </a:prstGeom>
        </p:spPr>
        <p:txBody>
          <a:bodyPr lIns="0" tIns="0" rIns="0" bIns="0"/>
          <a:lstStyle/>
          <a:p>
            <a:pPr algn="r"/>
            <a:r>
              <a:rPr lang="en-US" sz="1400" b="0" strike="noStrike" spc="-1">
                <a:solidFill>
                  <a:srgbClr val="000000"/>
                </a:solidFill>
                <a:uFill>
                  <a:solidFill>
                    <a:srgbClr val="FFFFFF"/>
                  </a:solidFill>
                </a:uFill>
                <a:latin typeface="Times New Roman"/>
              </a:rPr>
              <a:t>&lt;date/time&gt;</a:t>
            </a:r>
          </a:p>
        </p:txBody>
      </p:sp>
      <p:sp>
        <p:nvSpPr>
          <p:cNvPr id="120" name="PlaceHolder 4"/>
          <p:cNvSpPr>
            <a:spLocks noGrp="1"/>
          </p:cNvSpPr>
          <p:nvPr>
            <p:ph type="ftr"/>
          </p:nvPr>
        </p:nvSpPr>
        <p:spPr>
          <a:xfrm>
            <a:off x="0" y="9555480"/>
            <a:ext cx="3372840" cy="502560"/>
          </a:xfrm>
          <a:prstGeom prst="rect">
            <a:avLst/>
          </a:prstGeom>
        </p:spPr>
        <p:txBody>
          <a:bodyPr lIns="0" tIns="0" rIns="0" bIns="0" anchor="b"/>
          <a:lstStyle/>
          <a:p>
            <a:r>
              <a:rPr lang="en-US" sz="1400" b="0" strike="noStrike" spc="-1">
                <a:solidFill>
                  <a:srgbClr val="000000"/>
                </a:solidFill>
                <a:uFill>
                  <a:solidFill>
                    <a:srgbClr val="FFFFFF"/>
                  </a:solidFill>
                </a:uFill>
                <a:latin typeface="Times New Roman"/>
              </a:rPr>
              <a:t>&lt;footer&gt;</a:t>
            </a:r>
          </a:p>
        </p:txBody>
      </p:sp>
      <p:sp>
        <p:nvSpPr>
          <p:cNvPr id="121" name="PlaceHolder 5"/>
          <p:cNvSpPr>
            <a:spLocks noGrp="1"/>
          </p:cNvSpPr>
          <p:nvPr>
            <p:ph type="sldNum"/>
          </p:nvPr>
        </p:nvSpPr>
        <p:spPr>
          <a:xfrm>
            <a:off x="4399200" y="9555480"/>
            <a:ext cx="3372840" cy="502560"/>
          </a:xfrm>
          <a:prstGeom prst="rect">
            <a:avLst/>
          </a:prstGeom>
        </p:spPr>
        <p:txBody>
          <a:bodyPr lIns="0" tIns="0" rIns="0" bIns="0" anchor="b"/>
          <a:lstStyle/>
          <a:p>
            <a:pPr algn="r"/>
            <a:fld id="{F08D1666-8CA5-49D1-A8F6-7CDDBF498F8E}" type="slidenum">
              <a:rPr lang="en-US" sz="1400" b="0" strike="noStrike" spc="-1">
                <a:solidFill>
                  <a:srgbClr val="000000"/>
                </a:solidFill>
                <a:uFill>
                  <a:solidFill>
                    <a:srgbClr val="FFFFFF"/>
                  </a:solidFill>
                </a:uFill>
                <a:latin typeface="Times New Roman"/>
              </a:rPr>
              <a:t>‹#›</a:t>
            </a:fld>
            <a:endParaRPr lang="en-US"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 not all remaining habitat can be preserved</a:t>
            </a:r>
          </a:p>
          <a:p>
            <a:r>
              <a:rPr lang="en-AU" dirty="0"/>
              <a:t>- achieve conservation objectives for minimal cost</a:t>
            </a:r>
          </a:p>
          <a:p>
            <a:r>
              <a:rPr lang="en-AU" dirty="0"/>
              <a:t>- modern systematic conservation planning primarily focusses on representing species</a:t>
            </a:r>
          </a:p>
          <a:p>
            <a:pPr marL="0" marR="0" indent="0" algn="l" defTabSz="914400" rtl="0" eaLnBrk="1" fontAlgn="auto" latinLnBrk="0" hangingPunct="1">
              <a:lnSpc>
                <a:spcPct val="100000"/>
              </a:lnSpc>
              <a:spcBef>
                <a:spcPts val="0"/>
              </a:spcBef>
              <a:spcAft>
                <a:spcPts val="0"/>
              </a:spcAft>
              <a:buClrTx/>
              <a:buSzTx/>
              <a:buFontTx/>
              <a:buNone/>
              <a:tabLst/>
              <a:defRPr/>
            </a:pPr>
            <a:r>
              <a:rPr lang="en-AU" sz="1000" kern="1200" dirty="0">
                <a:solidFill>
                  <a:schemeClr val="tx1"/>
                </a:solidFill>
                <a:latin typeface="+mn-lt"/>
                <a:ea typeface="+mn-ea"/>
                <a:cs typeface="+mn-cs"/>
              </a:rPr>
              <a:t>- however, this ignores intra-specific biodiversity</a:t>
            </a:r>
          </a:p>
          <a:p>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B435CA-C371-4DED-9C4C-6273828C0F3B}"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01092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p:nvPr>
        </p:nvSpPr>
        <p:spPr/>
        <p:txBody>
          <a:bodyPr/>
          <a:lstStyle/>
          <a:p>
            <a:pPr algn="r"/>
            <a:fld id="{F08D1666-8CA5-49D1-A8F6-7CDDBF498F8E}" type="slidenum">
              <a:rPr lang="en-US" sz="1400" b="0" strike="noStrike" spc="-1" smtClean="0">
                <a:solidFill>
                  <a:srgbClr val="000000"/>
                </a:solidFill>
                <a:uFill>
                  <a:solidFill>
                    <a:srgbClr val="FFFFFF"/>
                  </a:solidFill>
                </a:uFill>
                <a:latin typeface="Times New Roman"/>
              </a:rPr>
              <a:t>21</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125311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51</a:t>
            </a:fld>
            <a:endParaRPr lang="en-AU"/>
          </a:p>
        </p:txBody>
      </p:sp>
    </p:spTree>
    <p:extLst>
      <p:ext uri="{BB962C8B-B14F-4D97-AF65-F5344CB8AC3E}">
        <p14:creationId xmlns:p14="http://schemas.microsoft.com/office/powerpoint/2010/main" val="848197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52</a:t>
            </a:fld>
            <a:endParaRPr lang="en-AU"/>
          </a:p>
        </p:txBody>
      </p:sp>
    </p:spTree>
    <p:extLst>
      <p:ext uri="{BB962C8B-B14F-4D97-AF65-F5344CB8AC3E}">
        <p14:creationId xmlns:p14="http://schemas.microsoft.com/office/powerpoint/2010/main" val="737497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p:nvPr>
        </p:nvSpPr>
        <p:spPr/>
        <p:txBody>
          <a:bodyPr/>
          <a:lstStyle/>
          <a:p>
            <a:pPr algn="r"/>
            <a:fld id="{F08D1666-8CA5-49D1-A8F6-7CDDBF498F8E}" type="slidenum">
              <a:rPr lang="en-US" sz="1400" b="0" strike="noStrike" spc="-1" smtClean="0">
                <a:solidFill>
                  <a:srgbClr val="000000"/>
                </a:solidFill>
                <a:uFill>
                  <a:solidFill>
                    <a:srgbClr val="FFFFFF"/>
                  </a:solidFill>
                </a:uFill>
                <a:latin typeface="Times New Roman"/>
              </a:rPr>
              <a:t>66</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737771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idx="10"/>
          </p:nvPr>
        </p:nvSpPr>
        <p:spPr/>
        <p:txBody>
          <a:bodyPr/>
          <a:lstStyle/>
          <a:p>
            <a:pPr algn="r"/>
            <a:fld id="{F08D1666-8CA5-49D1-A8F6-7CDDBF498F8E}" type="slidenum">
              <a:rPr lang="en-US" sz="1400" b="0" strike="noStrike" spc="-1" smtClean="0">
                <a:solidFill>
                  <a:srgbClr val="000000"/>
                </a:solidFill>
                <a:uFill>
                  <a:solidFill>
                    <a:srgbClr val="FFFFFF"/>
                  </a:solidFill>
                </a:uFill>
                <a:latin typeface="Times New Roman"/>
              </a:rPr>
              <a:t>67</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522408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27" name="PlaceHolder 2"/>
          <p:cNvSpPr>
            <a:spLocks noGrp="1"/>
          </p:cNvSpPr>
          <p:nvPr>
            <p:ph type="body"/>
          </p:nvPr>
        </p:nvSpPr>
        <p:spPr>
          <a:xfrm>
            <a:off x="457200" y="1200240"/>
            <a:ext cx="822924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28" name="PlaceHolder 3"/>
          <p:cNvSpPr>
            <a:spLocks noGrp="1"/>
          </p:cNvSpPr>
          <p:nvPr>
            <p:ph type="body"/>
          </p:nvPr>
        </p:nvSpPr>
        <p:spPr>
          <a:xfrm>
            <a:off x="457200" y="2973240"/>
            <a:ext cx="822924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30" name="PlaceHolder 2"/>
          <p:cNvSpPr>
            <a:spLocks noGrp="1"/>
          </p:cNvSpPr>
          <p:nvPr>
            <p:ph type="body"/>
          </p:nvPr>
        </p:nvSpPr>
        <p:spPr>
          <a:xfrm>
            <a:off x="45720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31" name="PlaceHolder 3"/>
          <p:cNvSpPr>
            <a:spLocks noGrp="1"/>
          </p:cNvSpPr>
          <p:nvPr>
            <p:ph type="body"/>
          </p:nvPr>
        </p:nvSpPr>
        <p:spPr>
          <a:xfrm>
            <a:off x="467424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32" name="PlaceHolder 4"/>
          <p:cNvSpPr>
            <a:spLocks noGrp="1"/>
          </p:cNvSpPr>
          <p:nvPr>
            <p:ph type="body"/>
          </p:nvPr>
        </p:nvSpPr>
        <p:spPr>
          <a:xfrm>
            <a:off x="4674240" y="2973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33" name="PlaceHolder 5"/>
          <p:cNvSpPr>
            <a:spLocks noGrp="1"/>
          </p:cNvSpPr>
          <p:nvPr>
            <p:ph type="body"/>
          </p:nvPr>
        </p:nvSpPr>
        <p:spPr>
          <a:xfrm>
            <a:off x="457200" y="2973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dirty="0">
              <a:solidFill>
                <a:srgbClr val="FFFFFF"/>
              </a:solidFill>
              <a:uFill>
                <a:solidFill>
                  <a:srgbClr val="FFFFFF"/>
                </a:solidFill>
              </a:uFill>
              <a:latin typeface="Calibri"/>
            </a:endParaRPr>
          </a:p>
        </p:txBody>
      </p:sp>
      <p:sp>
        <p:nvSpPr>
          <p:cNvPr id="35" name="PlaceHolder 2"/>
          <p:cNvSpPr>
            <a:spLocks noGrp="1"/>
          </p:cNvSpPr>
          <p:nvPr>
            <p:ph type="body"/>
          </p:nvPr>
        </p:nvSpPr>
        <p:spPr>
          <a:xfrm>
            <a:off x="457200" y="1200240"/>
            <a:ext cx="822924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36" name="PlaceHolder 3"/>
          <p:cNvSpPr>
            <a:spLocks noGrp="1"/>
          </p:cNvSpPr>
          <p:nvPr>
            <p:ph type="body"/>
          </p:nvPr>
        </p:nvSpPr>
        <p:spPr>
          <a:xfrm>
            <a:off x="457200" y="1200240"/>
            <a:ext cx="822924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pic>
        <p:nvPicPr>
          <p:cNvPr id="37" name="Picture 36"/>
          <p:cNvPicPr/>
          <p:nvPr/>
        </p:nvPicPr>
        <p:blipFill>
          <a:blip r:embed="rId2"/>
          <a:stretch/>
        </p:blipFill>
        <p:spPr>
          <a:xfrm>
            <a:off x="2443680" y="1200240"/>
            <a:ext cx="4255920" cy="3394080"/>
          </a:xfrm>
          <a:prstGeom prst="rect">
            <a:avLst/>
          </a:prstGeom>
          <a:ln>
            <a:noFill/>
          </a:ln>
        </p:spPr>
      </p:pic>
      <p:pic>
        <p:nvPicPr>
          <p:cNvPr id="38" name="Picture 37"/>
          <p:cNvPicPr/>
          <p:nvPr/>
        </p:nvPicPr>
        <p:blipFill>
          <a:blip r:embed="rId2"/>
          <a:stretch/>
        </p:blipFill>
        <p:spPr>
          <a:xfrm>
            <a:off x="2443680" y="1200240"/>
            <a:ext cx="4255920" cy="33940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318464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606426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345945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476256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888035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298804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29818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6" name="PlaceHolder 2"/>
          <p:cNvSpPr>
            <a:spLocks noGrp="1"/>
          </p:cNvSpPr>
          <p:nvPr>
            <p:ph type="subTitle"/>
          </p:nvPr>
        </p:nvSpPr>
        <p:spPr>
          <a:xfrm>
            <a:off x="457200" y="1200240"/>
            <a:ext cx="8229240" cy="3394080"/>
          </a:xfrm>
          <a:prstGeom prst="rect">
            <a:avLst/>
          </a:prstGeom>
        </p:spPr>
        <p:txBody>
          <a:bodyPr lIns="0" tIns="0" rIns="0" bIns="0" anchor="ctr"/>
          <a:lstStyle/>
          <a:p>
            <a:pPr algn="ctr"/>
            <a:endParaRPr lang="en-US"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041027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819732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12387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64796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43599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45" name="PlaceHolder 2"/>
          <p:cNvSpPr>
            <a:spLocks noGrp="1"/>
          </p:cNvSpPr>
          <p:nvPr>
            <p:ph type="subTitle"/>
          </p:nvPr>
        </p:nvSpPr>
        <p:spPr>
          <a:xfrm>
            <a:off x="457200" y="1200240"/>
            <a:ext cx="8229240" cy="3394080"/>
          </a:xfrm>
          <a:prstGeom prst="rect">
            <a:avLst/>
          </a:prstGeom>
        </p:spPr>
        <p:txBody>
          <a:bodyPr lIns="0" tIns="0" rIns="0" bIns="0" anchor="ctr"/>
          <a:lstStyle/>
          <a:p>
            <a:pPr algn="ctr"/>
            <a:endParaRPr lang="en-US" sz="3200" b="0" strike="noStrike" spc="-1">
              <a:solidFill>
                <a:srgbClr val="FFFFFF"/>
              </a:solidFill>
              <a:uFill>
                <a:solidFill>
                  <a:srgbClr val="FFFFFF"/>
                </a:solidFill>
              </a:uFill>
              <a:latin typeface="Arial"/>
            </a:endParaRPr>
          </a:p>
        </p:txBody>
      </p:sp>
    </p:spTree>
    <p:extLst>
      <p:ext uri="{BB962C8B-B14F-4D97-AF65-F5344CB8AC3E}">
        <p14:creationId xmlns:p14="http://schemas.microsoft.com/office/powerpoint/2010/main" val="35294407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47" name="PlaceHolder 2"/>
          <p:cNvSpPr>
            <a:spLocks noGrp="1"/>
          </p:cNvSpPr>
          <p:nvPr>
            <p:ph type="body"/>
          </p:nvPr>
        </p:nvSpPr>
        <p:spPr>
          <a:xfrm>
            <a:off x="457200" y="1200240"/>
            <a:ext cx="822924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extLst>
      <p:ext uri="{BB962C8B-B14F-4D97-AF65-F5344CB8AC3E}">
        <p14:creationId xmlns:p14="http://schemas.microsoft.com/office/powerpoint/2010/main" val="37532812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49" name="PlaceHolder 2"/>
          <p:cNvSpPr>
            <a:spLocks noGrp="1"/>
          </p:cNvSpPr>
          <p:nvPr>
            <p:ph type="body"/>
          </p:nvPr>
        </p:nvSpPr>
        <p:spPr>
          <a:xfrm>
            <a:off x="457200" y="1200240"/>
            <a:ext cx="401580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50" name="PlaceHolder 3"/>
          <p:cNvSpPr>
            <a:spLocks noGrp="1"/>
          </p:cNvSpPr>
          <p:nvPr>
            <p:ph type="body"/>
          </p:nvPr>
        </p:nvSpPr>
        <p:spPr>
          <a:xfrm>
            <a:off x="4674240" y="1200240"/>
            <a:ext cx="401580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extLst>
      <p:ext uri="{BB962C8B-B14F-4D97-AF65-F5344CB8AC3E}">
        <p14:creationId xmlns:p14="http://schemas.microsoft.com/office/powerpoint/2010/main" val="12518515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Tree>
    <p:extLst>
      <p:ext uri="{BB962C8B-B14F-4D97-AF65-F5344CB8AC3E}">
        <p14:creationId xmlns:p14="http://schemas.microsoft.com/office/powerpoint/2010/main" val="29471555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457200" y="205920"/>
            <a:ext cx="8229240" cy="3972960"/>
          </a:xfrm>
          <a:prstGeom prst="rect">
            <a:avLst/>
          </a:prstGeom>
        </p:spPr>
        <p:txBody>
          <a:bodyPr lIns="0" tIns="0" rIns="0" bIns="0" anchor="ctr"/>
          <a:lstStyle/>
          <a:p>
            <a:pPr algn="ctr"/>
            <a:endParaRPr lang="en-US" sz="3200" b="0" strike="noStrike" spc="-1">
              <a:solidFill>
                <a:srgbClr val="FFFFFF"/>
              </a:solidFill>
              <a:uFill>
                <a:solidFill>
                  <a:srgbClr val="FFFFFF"/>
                </a:solidFill>
              </a:uFill>
              <a:latin typeface="Arial"/>
            </a:endParaRPr>
          </a:p>
        </p:txBody>
      </p:sp>
    </p:spTree>
    <p:extLst>
      <p:ext uri="{BB962C8B-B14F-4D97-AF65-F5344CB8AC3E}">
        <p14:creationId xmlns:p14="http://schemas.microsoft.com/office/powerpoint/2010/main" val="1229474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8" name="PlaceHolder 2"/>
          <p:cNvSpPr>
            <a:spLocks noGrp="1"/>
          </p:cNvSpPr>
          <p:nvPr>
            <p:ph type="body"/>
          </p:nvPr>
        </p:nvSpPr>
        <p:spPr>
          <a:xfrm>
            <a:off x="457200" y="1200240"/>
            <a:ext cx="822924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54" name="PlaceHolder 2"/>
          <p:cNvSpPr>
            <a:spLocks noGrp="1"/>
          </p:cNvSpPr>
          <p:nvPr>
            <p:ph type="body"/>
          </p:nvPr>
        </p:nvSpPr>
        <p:spPr>
          <a:xfrm>
            <a:off x="45720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55" name="PlaceHolder 3"/>
          <p:cNvSpPr>
            <a:spLocks noGrp="1"/>
          </p:cNvSpPr>
          <p:nvPr>
            <p:ph type="body"/>
          </p:nvPr>
        </p:nvSpPr>
        <p:spPr>
          <a:xfrm>
            <a:off x="457200" y="2973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56" name="PlaceHolder 4"/>
          <p:cNvSpPr>
            <a:spLocks noGrp="1"/>
          </p:cNvSpPr>
          <p:nvPr>
            <p:ph type="body"/>
          </p:nvPr>
        </p:nvSpPr>
        <p:spPr>
          <a:xfrm>
            <a:off x="4674240" y="1200240"/>
            <a:ext cx="401580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extLst>
      <p:ext uri="{BB962C8B-B14F-4D97-AF65-F5344CB8AC3E}">
        <p14:creationId xmlns:p14="http://schemas.microsoft.com/office/powerpoint/2010/main" val="31668140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58" name="PlaceHolder 2"/>
          <p:cNvSpPr>
            <a:spLocks noGrp="1"/>
          </p:cNvSpPr>
          <p:nvPr>
            <p:ph type="body"/>
          </p:nvPr>
        </p:nvSpPr>
        <p:spPr>
          <a:xfrm>
            <a:off x="457200" y="1200240"/>
            <a:ext cx="401580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59" name="PlaceHolder 3"/>
          <p:cNvSpPr>
            <a:spLocks noGrp="1"/>
          </p:cNvSpPr>
          <p:nvPr>
            <p:ph type="body"/>
          </p:nvPr>
        </p:nvSpPr>
        <p:spPr>
          <a:xfrm>
            <a:off x="467424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60" name="PlaceHolder 4"/>
          <p:cNvSpPr>
            <a:spLocks noGrp="1"/>
          </p:cNvSpPr>
          <p:nvPr>
            <p:ph type="body"/>
          </p:nvPr>
        </p:nvSpPr>
        <p:spPr>
          <a:xfrm>
            <a:off x="4674240" y="2973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extLst>
      <p:ext uri="{BB962C8B-B14F-4D97-AF65-F5344CB8AC3E}">
        <p14:creationId xmlns:p14="http://schemas.microsoft.com/office/powerpoint/2010/main" val="19686145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62" name="PlaceHolder 2"/>
          <p:cNvSpPr>
            <a:spLocks noGrp="1"/>
          </p:cNvSpPr>
          <p:nvPr>
            <p:ph type="body"/>
          </p:nvPr>
        </p:nvSpPr>
        <p:spPr>
          <a:xfrm>
            <a:off x="45720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63" name="PlaceHolder 3"/>
          <p:cNvSpPr>
            <a:spLocks noGrp="1"/>
          </p:cNvSpPr>
          <p:nvPr>
            <p:ph type="body"/>
          </p:nvPr>
        </p:nvSpPr>
        <p:spPr>
          <a:xfrm>
            <a:off x="467424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64" name="PlaceHolder 4"/>
          <p:cNvSpPr>
            <a:spLocks noGrp="1"/>
          </p:cNvSpPr>
          <p:nvPr>
            <p:ph type="body"/>
          </p:nvPr>
        </p:nvSpPr>
        <p:spPr>
          <a:xfrm>
            <a:off x="457200" y="2973240"/>
            <a:ext cx="822924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extLst>
      <p:ext uri="{BB962C8B-B14F-4D97-AF65-F5344CB8AC3E}">
        <p14:creationId xmlns:p14="http://schemas.microsoft.com/office/powerpoint/2010/main" val="35485801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66" name="PlaceHolder 2"/>
          <p:cNvSpPr>
            <a:spLocks noGrp="1"/>
          </p:cNvSpPr>
          <p:nvPr>
            <p:ph type="body"/>
          </p:nvPr>
        </p:nvSpPr>
        <p:spPr>
          <a:xfrm>
            <a:off x="457200" y="1200240"/>
            <a:ext cx="822924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67" name="PlaceHolder 3"/>
          <p:cNvSpPr>
            <a:spLocks noGrp="1"/>
          </p:cNvSpPr>
          <p:nvPr>
            <p:ph type="body"/>
          </p:nvPr>
        </p:nvSpPr>
        <p:spPr>
          <a:xfrm>
            <a:off x="457200" y="2973240"/>
            <a:ext cx="822924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extLst>
      <p:ext uri="{BB962C8B-B14F-4D97-AF65-F5344CB8AC3E}">
        <p14:creationId xmlns:p14="http://schemas.microsoft.com/office/powerpoint/2010/main" val="22446564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69" name="PlaceHolder 2"/>
          <p:cNvSpPr>
            <a:spLocks noGrp="1"/>
          </p:cNvSpPr>
          <p:nvPr>
            <p:ph type="body"/>
          </p:nvPr>
        </p:nvSpPr>
        <p:spPr>
          <a:xfrm>
            <a:off x="45720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70" name="PlaceHolder 3"/>
          <p:cNvSpPr>
            <a:spLocks noGrp="1"/>
          </p:cNvSpPr>
          <p:nvPr>
            <p:ph type="body"/>
          </p:nvPr>
        </p:nvSpPr>
        <p:spPr>
          <a:xfrm>
            <a:off x="467424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71" name="PlaceHolder 4"/>
          <p:cNvSpPr>
            <a:spLocks noGrp="1"/>
          </p:cNvSpPr>
          <p:nvPr>
            <p:ph type="body"/>
          </p:nvPr>
        </p:nvSpPr>
        <p:spPr>
          <a:xfrm>
            <a:off x="4674240" y="2973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72" name="PlaceHolder 5"/>
          <p:cNvSpPr>
            <a:spLocks noGrp="1"/>
          </p:cNvSpPr>
          <p:nvPr>
            <p:ph type="body"/>
          </p:nvPr>
        </p:nvSpPr>
        <p:spPr>
          <a:xfrm>
            <a:off x="457200" y="2973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extLst>
      <p:ext uri="{BB962C8B-B14F-4D97-AF65-F5344CB8AC3E}">
        <p14:creationId xmlns:p14="http://schemas.microsoft.com/office/powerpoint/2010/main" val="15070641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74" name="PlaceHolder 2"/>
          <p:cNvSpPr>
            <a:spLocks noGrp="1"/>
          </p:cNvSpPr>
          <p:nvPr>
            <p:ph type="body"/>
          </p:nvPr>
        </p:nvSpPr>
        <p:spPr>
          <a:xfrm>
            <a:off x="457200" y="1200240"/>
            <a:ext cx="822924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75" name="PlaceHolder 3"/>
          <p:cNvSpPr>
            <a:spLocks noGrp="1"/>
          </p:cNvSpPr>
          <p:nvPr>
            <p:ph type="body"/>
          </p:nvPr>
        </p:nvSpPr>
        <p:spPr>
          <a:xfrm>
            <a:off x="457200" y="1200240"/>
            <a:ext cx="822924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pic>
        <p:nvPicPr>
          <p:cNvPr id="76" name="Picture 75"/>
          <p:cNvPicPr/>
          <p:nvPr/>
        </p:nvPicPr>
        <p:blipFill>
          <a:blip r:embed="rId2"/>
          <a:stretch/>
        </p:blipFill>
        <p:spPr>
          <a:xfrm>
            <a:off x="2443680" y="1200240"/>
            <a:ext cx="4255920" cy="3394080"/>
          </a:xfrm>
          <a:prstGeom prst="rect">
            <a:avLst/>
          </a:prstGeom>
          <a:ln>
            <a:noFill/>
          </a:ln>
        </p:spPr>
      </p:pic>
      <p:pic>
        <p:nvPicPr>
          <p:cNvPr id="77" name="Picture 76"/>
          <p:cNvPicPr/>
          <p:nvPr/>
        </p:nvPicPr>
        <p:blipFill>
          <a:blip r:embed="rId2"/>
          <a:stretch/>
        </p:blipFill>
        <p:spPr>
          <a:xfrm>
            <a:off x="2443680" y="1200240"/>
            <a:ext cx="4255920" cy="3394080"/>
          </a:xfrm>
          <a:prstGeom prst="rect">
            <a:avLst/>
          </a:prstGeom>
          <a:ln>
            <a:noFill/>
          </a:ln>
        </p:spPr>
      </p:pic>
    </p:spTree>
    <p:extLst>
      <p:ext uri="{BB962C8B-B14F-4D97-AF65-F5344CB8AC3E}">
        <p14:creationId xmlns:p14="http://schemas.microsoft.com/office/powerpoint/2010/main" val="30435154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020788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7646237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884767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35213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10" name="PlaceHolder 2"/>
          <p:cNvSpPr>
            <a:spLocks noGrp="1"/>
          </p:cNvSpPr>
          <p:nvPr>
            <p:ph type="body"/>
          </p:nvPr>
        </p:nvSpPr>
        <p:spPr>
          <a:xfrm>
            <a:off x="457200" y="1200240"/>
            <a:ext cx="401580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11" name="PlaceHolder 3"/>
          <p:cNvSpPr>
            <a:spLocks noGrp="1"/>
          </p:cNvSpPr>
          <p:nvPr>
            <p:ph type="body"/>
          </p:nvPr>
        </p:nvSpPr>
        <p:spPr>
          <a:xfrm>
            <a:off x="4674240" y="1200240"/>
            <a:ext cx="401580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300811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5863351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1639892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603384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8382785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225840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5130342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34586282"/>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09576489"/>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3701044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09520868"/>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7157436"/>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16874770"/>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43043275"/>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75434156"/>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14715151"/>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49525413"/>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9265020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05920"/>
            <a:ext cx="8229240" cy="3972960"/>
          </a:xfrm>
          <a:prstGeom prst="rect">
            <a:avLst/>
          </a:prstGeom>
        </p:spPr>
        <p:txBody>
          <a:bodyPr lIns="0" tIns="0" rIns="0" bIns="0" anchor="ctr"/>
          <a:lstStyle/>
          <a:p>
            <a:pPr algn="ctr"/>
            <a:endParaRPr lang="en-US"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15" name="PlaceHolder 2"/>
          <p:cNvSpPr>
            <a:spLocks noGrp="1"/>
          </p:cNvSpPr>
          <p:nvPr>
            <p:ph type="body"/>
          </p:nvPr>
        </p:nvSpPr>
        <p:spPr>
          <a:xfrm>
            <a:off x="45720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16" name="PlaceHolder 3"/>
          <p:cNvSpPr>
            <a:spLocks noGrp="1"/>
          </p:cNvSpPr>
          <p:nvPr>
            <p:ph type="body"/>
          </p:nvPr>
        </p:nvSpPr>
        <p:spPr>
          <a:xfrm>
            <a:off x="457200" y="2973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17" name="PlaceHolder 4"/>
          <p:cNvSpPr>
            <a:spLocks noGrp="1"/>
          </p:cNvSpPr>
          <p:nvPr>
            <p:ph type="body"/>
          </p:nvPr>
        </p:nvSpPr>
        <p:spPr>
          <a:xfrm>
            <a:off x="4674240" y="1200240"/>
            <a:ext cx="401580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19" name="PlaceHolder 2"/>
          <p:cNvSpPr>
            <a:spLocks noGrp="1"/>
          </p:cNvSpPr>
          <p:nvPr>
            <p:ph type="body"/>
          </p:nvPr>
        </p:nvSpPr>
        <p:spPr>
          <a:xfrm>
            <a:off x="457200" y="1200240"/>
            <a:ext cx="401580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20" name="PlaceHolder 3"/>
          <p:cNvSpPr>
            <a:spLocks noGrp="1"/>
          </p:cNvSpPr>
          <p:nvPr>
            <p:ph type="body"/>
          </p:nvPr>
        </p:nvSpPr>
        <p:spPr>
          <a:xfrm>
            <a:off x="467424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21" name="PlaceHolder 4"/>
          <p:cNvSpPr>
            <a:spLocks noGrp="1"/>
          </p:cNvSpPr>
          <p:nvPr>
            <p:ph type="body"/>
          </p:nvPr>
        </p:nvSpPr>
        <p:spPr>
          <a:xfrm>
            <a:off x="4674240" y="2973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23" name="PlaceHolder 2"/>
          <p:cNvSpPr>
            <a:spLocks noGrp="1"/>
          </p:cNvSpPr>
          <p:nvPr>
            <p:ph type="body"/>
          </p:nvPr>
        </p:nvSpPr>
        <p:spPr>
          <a:xfrm>
            <a:off x="45720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24" name="PlaceHolder 3"/>
          <p:cNvSpPr>
            <a:spLocks noGrp="1"/>
          </p:cNvSpPr>
          <p:nvPr>
            <p:ph type="body"/>
          </p:nvPr>
        </p:nvSpPr>
        <p:spPr>
          <a:xfrm>
            <a:off x="467424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25" name="PlaceHolder 4"/>
          <p:cNvSpPr>
            <a:spLocks noGrp="1"/>
          </p:cNvSpPr>
          <p:nvPr>
            <p:ph type="body"/>
          </p:nvPr>
        </p:nvSpPr>
        <p:spPr>
          <a:xfrm>
            <a:off x="457200" y="2973240"/>
            <a:ext cx="822924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5.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685800" y="1597680"/>
            <a:ext cx="7772040" cy="1102320"/>
          </a:xfrm>
          <a:prstGeom prst="rect">
            <a:avLst/>
          </a:prstGeom>
        </p:spPr>
        <p:txBody>
          <a:bodyPr anchor="ctr"/>
          <a:lstStyle/>
          <a:p>
            <a:pPr algn="ctr">
              <a:lnSpc>
                <a:spcPct val="100000"/>
              </a:lnSpc>
            </a:pPr>
            <a:r>
              <a:rPr lang="en-US" sz="4400" b="0" strike="noStrike" spc="-1">
                <a:solidFill>
                  <a:srgbClr val="FFFFFF"/>
                </a:solidFill>
                <a:uFill>
                  <a:solidFill>
                    <a:srgbClr val="FFFFFF"/>
                  </a:solidFill>
                </a:uFill>
                <a:latin typeface="Calibri"/>
              </a:rPr>
              <a:t>Click to edit Master title style</a:t>
            </a:r>
            <a:endParaRPr lang="en-US" sz="1800" b="0" strike="noStrike" spc="-1">
              <a:solidFill>
                <a:srgbClr val="FFFFFF"/>
              </a:solidFill>
              <a:uFill>
                <a:solidFill>
                  <a:srgbClr val="FFFFFF"/>
                </a:solidFill>
              </a:uFill>
              <a:latin typeface="Calibri"/>
            </a:endParaRPr>
          </a:p>
        </p:txBody>
      </p:sp>
      <p:sp>
        <p:nvSpPr>
          <p:cNvPr id="6" name="PlaceHolder 2"/>
          <p:cNvSpPr>
            <a:spLocks noGrp="1"/>
          </p:cNvSpPr>
          <p:nvPr>
            <p:ph type="dt"/>
          </p:nvPr>
        </p:nvSpPr>
        <p:spPr>
          <a:xfrm>
            <a:off x="457200" y="4767120"/>
            <a:ext cx="2133360" cy="273600"/>
          </a:xfrm>
          <a:prstGeom prst="rect">
            <a:avLst/>
          </a:prstGeom>
        </p:spPr>
        <p:txBody>
          <a:bodyPr anchor="ctr"/>
          <a:lstStyle/>
          <a:p>
            <a:pPr>
              <a:lnSpc>
                <a:spcPct val="100000"/>
              </a:lnSpc>
            </a:pPr>
            <a:r>
              <a:rPr lang="en-US" sz="1200" b="0" strike="noStrike" spc="-1">
                <a:solidFill>
                  <a:srgbClr val="FFFFFF"/>
                </a:solidFill>
                <a:uFill>
                  <a:solidFill>
                    <a:srgbClr val="FFFFFF"/>
                  </a:solidFill>
                </a:uFill>
                <a:latin typeface="Calibri"/>
              </a:rPr>
              <a:t>2/24/21</a:t>
            </a:r>
            <a:endParaRPr lang="en-US" sz="1400" b="0" strike="noStrike" spc="-1">
              <a:solidFill>
                <a:srgbClr val="FFFFFF"/>
              </a:solidFill>
              <a:uFill>
                <a:solidFill>
                  <a:srgbClr val="FFFFFF"/>
                </a:solidFill>
              </a:uFill>
              <a:latin typeface="Times New Roman"/>
            </a:endParaRPr>
          </a:p>
        </p:txBody>
      </p:sp>
      <p:sp>
        <p:nvSpPr>
          <p:cNvPr id="2" name="PlaceHolder 3"/>
          <p:cNvSpPr>
            <a:spLocks noGrp="1"/>
          </p:cNvSpPr>
          <p:nvPr>
            <p:ph type="ftr"/>
          </p:nvPr>
        </p:nvSpPr>
        <p:spPr>
          <a:xfrm>
            <a:off x="3124080" y="4767120"/>
            <a:ext cx="2895120" cy="273600"/>
          </a:xfrm>
          <a:prstGeom prst="rect">
            <a:avLst/>
          </a:prstGeom>
        </p:spPr>
        <p:txBody>
          <a:bodyPr anchor="ctr"/>
          <a:lstStyle/>
          <a:p>
            <a:endParaRPr lang="en-US" sz="2400" b="0" strike="noStrike" spc="-1">
              <a:solidFill>
                <a:srgbClr val="FFFFFF"/>
              </a:solidFill>
              <a:uFill>
                <a:solidFill>
                  <a:srgbClr val="FFFFFF"/>
                </a:solidFill>
              </a:uFill>
              <a:latin typeface="Times New Roman"/>
            </a:endParaRPr>
          </a:p>
        </p:txBody>
      </p:sp>
      <p:sp>
        <p:nvSpPr>
          <p:cNvPr id="3" name="PlaceHolder 4"/>
          <p:cNvSpPr>
            <a:spLocks noGrp="1"/>
          </p:cNvSpPr>
          <p:nvPr>
            <p:ph type="sldNum"/>
          </p:nvPr>
        </p:nvSpPr>
        <p:spPr>
          <a:xfrm>
            <a:off x="6553080" y="4767120"/>
            <a:ext cx="2133360" cy="273600"/>
          </a:xfrm>
          <a:prstGeom prst="rect">
            <a:avLst/>
          </a:prstGeom>
        </p:spPr>
        <p:txBody>
          <a:bodyPr anchor="ctr"/>
          <a:lstStyle/>
          <a:p>
            <a:pPr algn="r">
              <a:lnSpc>
                <a:spcPct val="100000"/>
              </a:lnSpc>
            </a:pPr>
            <a:fld id="{FB061743-D104-4342-92DB-595A49178A68}" type="slidenum">
              <a:rPr lang="en-US" sz="1200" b="0" strike="noStrike" spc="-1">
                <a:solidFill>
                  <a:srgbClr val="FFFFFF"/>
                </a:solidFill>
                <a:uFill>
                  <a:solidFill>
                    <a:srgbClr val="FFFFFF"/>
                  </a:solidFill>
                </a:uFill>
                <a:latin typeface="Calibri"/>
              </a:rPr>
              <a:t>‹#›</a:t>
            </a:fld>
            <a:endParaRPr lang="en-US" sz="1400" b="0" strike="noStrike" spc="-1">
              <a:solidFill>
                <a:srgbClr val="FFFFFF"/>
              </a:solidFill>
              <a:uFill>
                <a:solidFill>
                  <a:srgbClr val="FFFFFF"/>
                </a:solidFill>
              </a:uFill>
              <a:latin typeface="Times New Roman"/>
            </a:endParaRPr>
          </a:p>
        </p:txBody>
      </p:sp>
      <p:sp>
        <p:nvSpPr>
          <p:cNvPr id="4" name="PlaceHolder 5"/>
          <p:cNvSpPr>
            <a:spLocks noGrp="1"/>
          </p:cNvSpPr>
          <p:nvPr>
            <p:ph type="body"/>
          </p:nvPr>
        </p:nvSpPr>
        <p:spPr>
          <a:xfrm>
            <a:off x="457200" y="1203480"/>
            <a:ext cx="8229240" cy="2982960"/>
          </a:xfrm>
          <a:prstGeom prst="rect">
            <a:avLst/>
          </a:prstGeom>
        </p:spPr>
        <p:txBody>
          <a:bodyPr lIns="0" tIns="0" rIns="0" bIns="0"/>
          <a:lstStyle/>
          <a:p>
            <a:pPr marL="432000" indent="-324000">
              <a:buClr>
                <a:srgbClr val="FFFFFF"/>
              </a:buClr>
              <a:buSzPct val="45000"/>
              <a:buFont typeface="Wingdings" charset="2"/>
              <a:buChar char=""/>
            </a:pPr>
            <a:r>
              <a:rPr lang="en-US" sz="3200" b="0" strike="noStrike" spc="-1" dirty="0">
                <a:solidFill>
                  <a:srgbClr val="FFFFFF"/>
                </a:solidFill>
                <a:uFill>
                  <a:solidFill>
                    <a:srgbClr val="FFFFFF"/>
                  </a:solidFill>
                </a:uFill>
                <a:latin typeface="Calibri"/>
              </a:rPr>
              <a:t>Click to edit the outline text format</a:t>
            </a:r>
          </a:p>
          <a:p>
            <a:pPr marL="864000" lvl="1" indent="-324000">
              <a:buClr>
                <a:srgbClr val="FFFFFF"/>
              </a:buClr>
              <a:buSzPct val="75000"/>
              <a:buFont typeface="Symbol" charset="2"/>
              <a:buChar char=""/>
            </a:pPr>
            <a:r>
              <a:rPr lang="en-US" sz="2400" b="0" strike="noStrike" spc="-1" dirty="0">
                <a:solidFill>
                  <a:srgbClr val="FFFFFF"/>
                </a:solidFill>
                <a:uFill>
                  <a:solidFill>
                    <a:srgbClr val="FFFFFF"/>
                  </a:solidFill>
                </a:uFill>
                <a:latin typeface="Calibri"/>
              </a:rPr>
              <a:t>Second Outline Level</a:t>
            </a:r>
          </a:p>
          <a:p>
            <a:pPr marL="1296000" lvl="2" indent="-288000">
              <a:buClr>
                <a:srgbClr val="FFFFFF"/>
              </a:buClr>
              <a:buSzPct val="45000"/>
              <a:buFont typeface="Wingdings" charset="2"/>
              <a:buChar char=""/>
            </a:pPr>
            <a:r>
              <a:rPr lang="en-US" sz="2000" b="0" strike="noStrike" spc="-1" dirty="0">
                <a:solidFill>
                  <a:srgbClr val="FFFFFF"/>
                </a:solidFill>
                <a:uFill>
                  <a:solidFill>
                    <a:srgbClr val="FFFFFF"/>
                  </a:solidFill>
                </a:uFill>
                <a:latin typeface="Calibri"/>
              </a:rPr>
              <a:t>Third Outline Level</a:t>
            </a:r>
          </a:p>
          <a:p>
            <a:pPr marL="1728000" lvl="3" indent="-216000">
              <a:buClr>
                <a:srgbClr val="FFFFFF"/>
              </a:buClr>
              <a:buSzPct val="75000"/>
              <a:buFont typeface="Symbol" charset="2"/>
              <a:buChar char=""/>
            </a:pPr>
            <a:r>
              <a:rPr lang="en-US" sz="2000" b="0" strike="noStrike" spc="-1" dirty="0">
                <a:solidFill>
                  <a:srgbClr val="FFFFFF"/>
                </a:solidFill>
                <a:uFill>
                  <a:solidFill>
                    <a:srgbClr val="FFFFFF"/>
                  </a:solidFill>
                </a:uFill>
                <a:latin typeface="Calibri"/>
              </a:rPr>
              <a:t>Fourth Outline Level</a:t>
            </a:r>
          </a:p>
          <a:p>
            <a:pPr marL="2160000" lvl="4" indent="-216000">
              <a:buClr>
                <a:srgbClr val="FFFFFF"/>
              </a:buClr>
              <a:buSzPct val="45000"/>
              <a:buFont typeface="Wingdings" charset="2"/>
              <a:buChar char=""/>
            </a:pPr>
            <a:r>
              <a:rPr lang="en-US" sz="2000" b="0" strike="noStrike" spc="-1" dirty="0">
                <a:solidFill>
                  <a:srgbClr val="FFFFFF"/>
                </a:solidFill>
                <a:uFill>
                  <a:solidFill>
                    <a:srgbClr val="FFFFFF"/>
                  </a:solidFill>
                </a:uFill>
                <a:latin typeface="Calibri"/>
              </a:rPr>
              <a:t>Fifth Outline Level</a:t>
            </a:r>
          </a:p>
          <a:p>
            <a:pPr marL="2592000" lvl="5" indent="-216000">
              <a:buClr>
                <a:srgbClr val="FFFFFF"/>
              </a:buClr>
              <a:buSzPct val="45000"/>
              <a:buFont typeface="Wingdings" charset="2"/>
              <a:buChar char=""/>
            </a:pPr>
            <a:r>
              <a:rPr lang="en-US" sz="2000" b="0" strike="noStrike" spc="-1" dirty="0">
                <a:solidFill>
                  <a:srgbClr val="FFFFFF"/>
                </a:solidFill>
                <a:uFill>
                  <a:solidFill>
                    <a:srgbClr val="FFFFFF"/>
                  </a:solidFill>
                </a:uFill>
                <a:latin typeface="Calibri"/>
              </a:rPr>
              <a:t>Sixth Outline Level</a:t>
            </a:r>
          </a:p>
          <a:p>
            <a:pPr marL="3024000" lvl="6" indent="-216000">
              <a:buClr>
                <a:srgbClr val="FFFFFF"/>
              </a:buClr>
              <a:buSzPct val="45000"/>
              <a:buFont typeface="Wingdings" charset="2"/>
              <a:buChar char=""/>
            </a:pPr>
            <a:r>
              <a:rPr lang="en-US" sz="2000" b="0" strike="noStrike" spc="-1" dirty="0">
                <a:solidFill>
                  <a:srgbClr val="FFFFFF"/>
                </a:solidFill>
                <a:uFill>
                  <a:solidFill>
                    <a:srgbClr val="FFFFFF"/>
                  </a:solidFill>
                </a:u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9/27/2021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640721306"/>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457200" y="205920"/>
            <a:ext cx="8229240" cy="856800"/>
          </a:xfrm>
          <a:prstGeom prst="rect">
            <a:avLst/>
          </a:prstGeom>
        </p:spPr>
        <p:txBody>
          <a:bodyPr anchor="ctr"/>
          <a:lstStyle/>
          <a:p>
            <a:pPr algn="ctr">
              <a:lnSpc>
                <a:spcPct val="100000"/>
              </a:lnSpc>
            </a:pPr>
            <a:r>
              <a:rPr lang="en-US" sz="4400" b="0" strike="noStrike" spc="-1">
                <a:solidFill>
                  <a:srgbClr val="FFFFFF"/>
                </a:solidFill>
                <a:uFill>
                  <a:solidFill>
                    <a:srgbClr val="FFFFFF"/>
                  </a:solidFill>
                </a:uFill>
                <a:latin typeface="Calibri"/>
              </a:rPr>
              <a:t>Click to edit Master title style</a:t>
            </a:r>
            <a:endParaRPr lang="en-US" sz="1800" b="0" strike="noStrike" spc="-1">
              <a:solidFill>
                <a:srgbClr val="FFFFFF"/>
              </a:solidFill>
              <a:uFill>
                <a:solidFill>
                  <a:srgbClr val="FFFFFF"/>
                </a:solidFill>
              </a:uFill>
              <a:latin typeface="Calibri"/>
            </a:endParaRPr>
          </a:p>
        </p:txBody>
      </p:sp>
      <p:sp>
        <p:nvSpPr>
          <p:cNvPr id="40" name="PlaceHolder 2"/>
          <p:cNvSpPr>
            <a:spLocks noGrp="1"/>
          </p:cNvSpPr>
          <p:nvPr>
            <p:ph type="body"/>
          </p:nvPr>
        </p:nvSpPr>
        <p:spPr>
          <a:xfrm>
            <a:off x="457200" y="1200240"/>
            <a:ext cx="8229240" cy="3394080"/>
          </a:xfrm>
          <a:prstGeom prst="rect">
            <a:avLst/>
          </a:prstGeom>
        </p:spPr>
        <p:txBody>
          <a:bodyPr/>
          <a:lstStyle/>
          <a:p>
            <a:pPr marL="432000" indent="-324000">
              <a:buClr>
                <a:srgbClr val="FFFFFF"/>
              </a:buClr>
              <a:buSzPct val="45000"/>
              <a:buFont typeface="Wingdings" charset="2"/>
              <a:buChar char=""/>
            </a:pPr>
            <a:r>
              <a:rPr lang="en-US" sz="3200" b="0" strike="noStrike" spc="-1">
                <a:solidFill>
                  <a:srgbClr val="FFFFFF"/>
                </a:solidFill>
                <a:uFill>
                  <a:solidFill>
                    <a:srgbClr val="FFFFFF"/>
                  </a:solidFill>
                </a:uFill>
                <a:latin typeface="Calibri"/>
              </a:rPr>
              <a:t>Click to edit the outline text format</a:t>
            </a:r>
          </a:p>
          <a:p>
            <a:pPr marL="864000" lvl="1" indent="-324000">
              <a:buClr>
                <a:srgbClr val="FFFFFF"/>
              </a:buClr>
              <a:buSzPct val="75000"/>
              <a:buFont typeface="Symbol" charset="2"/>
              <a:buChar char=""/>
            </a:pPr>
            <a:r>
              <a:rPr lang="en-US" sz="3200" b="0" strike="noStrike" spc="-1">
                <a:solidFill>
                  <a:srgbClr val="FFFFFF"/>
                </a:solidFill>
                <a:uFill>
                  <a:solidFill>
                    <a:srgbClr val="FFFFFF"/>
                  </a:solidFill>
                </a:uFill>
                <a:latin typeface="Calibri"/>
              </a:rPr>
              <a:t>Second Outline Level</a:t>
            </a:r>
          </a:p>
          <a:p>
            <a:pPr marL="1296000" lvl="2" indent="-288000">
              <a:buClr>
                <a:srgbClr val="FFFFFF"/>
              </a:buClr>
              <a:buSzPct val="45000"/>
              <a:buFont typeface="Wingdings" charset="2"/>
              <a:buChar char=""/>
            </a:pPr>
            <a:r>
              <a:rPr lang="en-US" sz="3200" b="0" strike="noStrike" spc="-1">
                <a:solidFill>
                  <a:srgbClr val="FFFFFF"/>
                </a:solidFill>
                <a:uFill>
                  <a:solidFill>
                    <a:srgbClr val="FFFFFF"/>
                  </a:solidFill>
                </a:uFill>
                <a:latin typeface="Calibri"/>
              </a:rPr>
              <a:t>Third Outline Level</a:t>
            </a:r>
          </a:p>
          <a:p>
            <a:pPr marL="1728000" lvl="3" indent="-216000">
              <a:buClr>
                <a:srgbClr val="FFFFFF"/>
              </a:buClr>
              <a:buSzPct val="75000"/>
              <a:buFont typeface="Symbol" charset="2"/>
              <a:buChar char=""/>
            </a:pPr>
            <a:r>
              <a:rPr lang="en-US" sz="3200" b="0" strike="noStrike" spc="-1">
                <a:solidFill>
                  <a:srgbClr val="FFFFFF"/>
                </a:solidFill>
                <a:uFill>
                  <a:solidFill>
                    <a:srgbClr val="FFFFFF"/>
                  </a:solidFill>
                </a:uFill>
                <a:latin typeface="Calibri"/>
              </a:rPr>
              <a:t>Fourth Outline Level</a:t>
            </a:r>
          </a:p>
          <a:p>
            <a:pPr marL="2160000" lvl="4" indent="-216000">
              <a:buClr>
                <a:srgbClr val="FFFFFF"/>
              </a:buClr>
              <a:buSzPct val="45000"/>
              <a:buFont typeface="Wingdings" charset="2"/>
              <a:buChar char=""/>
            </a:pPr>
            <a:r>
              <a:rPr lang="en-US" sz="3200" b="0" strike="noStrike" spc="-1">
                <a:solidFill>
                  <a:srgbClr val="FFFFFF"/>
                </a:solidFill>
                <a:uFill>
                  <a:solidFill>
                    <a:srgbClr val="FFFFFF"/>
                  </a:solidFill>
                </a:uFill>
                <a:latin typeface="Calibri"/>
              </a:rPr>
              <a:t>Fifth Outline Level</a:t>
            </a:r>
          </a:p>
          <a:p>
            <a:pPr marL="2592000" lvl="5" indent="-216000">
              <a:buClr>
                <a:srgbClr val="FFFFFF"/>
              </a:buClr>
              <a:buSzPct val="45000"/>
              <a:buFont typeface="Wingdings" charset="2"/>
              <a:buChar char=""/>
            </a:pPr>
            <a:r>
              <a:rPr lang="en-US" sz="3200" b="0" strike="noStrike" spc="-1">
                <a:solidFill>
                  <a:srgbClr val="FFFFFF"/>
                </a:solidFill>
                <a:uFill>
                  <a:solidFill>
                    <a:srgbClr val="FFFFFF"/>
                  </a:solidFill>
                </a:uFill>
                <a:latin typeface="Calibri"/>
              </a:rPr>
              <a:t>Sixth Outline Level</a:t>
            </a:r>
          </a:p>
          <a:p>
            <a:pPr marL="343080" indent="-342720">
              <a:lnSpc>
                <a:spcPct val="100000"/>
              </a:lnSpc>
              <a:buClr>
                <a:srgbClr val="FFFFFF"/>
              </a:buClr>
              <a:buFont typeface="Arial"/>
              <a:buChar char="•"/>
            </a:pPr>
            <a:r>
              <a:rPr lang="en-US" sz="3200" b="0" strike="noStrike" spc="-1">
                <a:solidFill>
                  <a:srgbClr val="FFFFFF"/>
                </a:solidFill>
                <a:uFill>
                  <a:solidFill>
                    <a:srgbClr val="FFFFFF"/>
                  </a:solidFill>
                </a:uFill>
                <a:latin typeface="Calibri"/>
              </a:rPr>
              <a:t>Seventh Outline LevelClick to edit Master text styles</a:t>
            </a:r>
          </a:p>
          <a:p>
            <a:pPr marL="743040" lvl="1" indent="-285480">
              <a:lnSpc>
                <a:spcPct val="100000"/>
              </a:lnSpc>
              <a:buClr>
                <a:srgbClr val="FFFFFF"/>
              </a:buClr>
              <a:buFont typeface="Arial"/>
              <a:buChar char="–"/>
            </a:pPr>
            <a:r>
              <a:rPr lang="en-US" sz="2800" b="0" strike="noStrike" spc="-1">
                <a:solidFill>
                  <a:srgbClr val="FFFFFF"/>
                </a:solidFill>
                <a:uFill>
                  <a:solidFill>
                    <a:srgbClr val="FFFFFF"/>
                  </a:solidFill>
                </a:uFill>
                <a:latin typeface="Calibri"/>
              </a:rPr>
              <a:t>Second level</a:t>
            </a:r>
            <a:endParaRPr lang="en-US" sz="3200" b="0" strike="noStrike" spc="-1">
              <a:solidFill>
                <a:srgbClr val="FFFFFF"/>
              </a:solidFill>
              <a:uFill>
                <a:solidFill>
                  <a:srgbClr val="FFFFFF"/>
                </a:solidFill>
              </a:uFill>
              <a:latin typeface="Calibri"/>
            </a:endParaRPr>
          </a:p>
          <a:p>
            <a:pPr marL="1143000" lvl="2" indent="-228240">
              <a:lnSpc>
                <a:spcPct val="100000"/>
              </a:lnSpc>
              <a:buClr>
                <a:srgbClr val="FFFFFF"/>
              </a:buClr>
              <a:buFont typeface="Arial"/>
              <a:buChar char="•"/>
            </a:pPr>
            <a:r>
              <a:rPr lang="en-US" sz="2400" b="0" strike="noStrike" spc="-1">
                <a:solidFill>
                  <a:srgbClr val="FFFFFF"/>
                </a:solidFill>
                <a:uFill>
                  <a:solidFill>
                    <a:srgbClr val="FFFFFF"/>
                  </a:solidFill>
                </a:uFill>
                <a:latin typeface="Calibri"/>
              </a:rPr>
              <a:t>Third level</a:t>
            </a:r>
            <a:endParaRPr lang="en-US" sz="3200" b="0" strike="noStrike" spc="-1">
              <a:solidFill>
                <a:srgbClr val="FFFFFF"/>
              </a:solidFill>
              <a:uFill>
                <a:solidFill>
                  <a:srgbClr val="FFFFFF"/>
                </a:solidFill>
              </a:uFill>
              <a:latin typeface="Calibri"/>
            </a:endParaRPr>
          </a:p>
          <a:p>
            <a:pPr marL="1600200" lvl="3" indent="-228240">
              <a:lnSpc>
                <a:spcPct val="100000"/>
              </a:lnSpc>
              <a:buClr>
                <a:srgbClr val="FFFFFF"/>
              </a:buClr>
              <a:buFont typeface="Arial"/>
              <a:buChar char="–"/>
            </a:pPr>
            <a:r>
              <a:rPr lang="en-US" sz="2000" b="0" strike="noStrike" spc="-1">
                <a:solidFill>
                  <a:srgbClr val="FFFFFF"/>
                </a:solidFill>
                <a:uFill>
                  <a:solidFill>
                    <a:srgbClr val="FFFFFF"/>
                  </a:solidFill>
                </a:uFill>
                <a:latin typeface="Calibri"/>
              </a:rPr>
              <a:t>Fourth level</a:t>
            </a:r>
            <a:endParaRPr lang="en-US" sz="3200" b="0" strike="noStrike" spc="-1">
              <a:solidFill>
                <a:srgbClr val="FFFFFF"/>
              </a:solidFill>
              <a:uFill>
                <a:solidFill>
                  <a:srgbClr val="FFFFFF"/>
                </a:solidFill>
              </a:uFill>
              <a:latin typeface="Calibri"/>
            </a:endParaRPr>
          </a:p>
          <a:p>
            <a:pPr marL="2057400" lvl="4" indent="-228240">
              <a:lnSpc>
                <a:spcPct val="100000"/>
              </a:lnSpc>
              <a:buClr>
                <a:srgbClr val="FFFFFF"/>
              </a:buClr>
              <a:buFont typeface="Arial"/>
              <a:buChar char="»"/>
            </a:pPr>
            <a:r>
              <a:rPr lang="en-US" sz="2000" b="0" strike="noStrike" spc="-1">
                <a:solidFill>
                  <a:srgbClr val="FFFFFF"/>
                </a:solidFill>
                <a:uFill>
                  <a:solidFill>
                    <a:srgbClr val="FFFFFF"/>
                  </a:solidFill>
                </a:uFill>
                <a:latin typeface="Calibri"/>
              </a:rPr>
              <a:t>Fifth level</a:t>
            </a:r>
            <a:endParaRPr lang="en-US" sz="3200" b="0" strike="noStrike" spc="-1">
              <a:solidFill>
                <a:srgbClr val="FFFFFF"/>
              </a:solidFill>
              <a:uFill>
                <a:solidFill>
                  <a:srgbClr val="FFFFFF"/>
                </a:solidFill>
              </a:uFill>
              <a:latin typeface="Calibri"/>
            </a:endParaRPr>
          </a:p>
        </p:txBody>
      </p:sp>
      <p:sp>
        <p:nvSpPr>
          <p:cNvPr id="41" name="PlaceHolder 3"/>
          <p:cNvSpPr>
            <a:spLocks noGrp="1"/>
          </p:cNvSpPr>
          <p:nvPr>
            <p:ph type="dt"/>
          </p:nvPr>
        </p:nvSpPr>
        <p:spPr>
          <a:xfrm>
            <a:off x="457200" y="4767120"/>
            <a:ext cx="2133360" cy="273600"/>
          </a:xfrm>
          <a:prstGeom prst="rect">
            <a:avLst/>
          </a:prstGeom>
        </p:spPr>
        <p:txBody>
          <a:bodyPr anchor="ctr"/>
          <a:lstStyle/>
          <a:p>
            <a:pPr>
              <a:lnSpc>
                <a:spcPct val="100000"/>
              </a:lnSpc>
            </a:pPr>
            <a:r>
              <a:rPr lang="en-US" sz="1200" b="0" strike="noStrike" spc="-1">
                <a:solidFill>
                  <a:srgbClr val="FFFFFF"/>
                </a:solidFill>
                <a:uFill>
                  <a:solidFill>
                    <a:srgbClr val="FFFFFF"/>
                  </a:solidFill>
                </a:uFill>
                <a:latin typeface="Calibri"/>
              </a:rPr>
              <a:t>2/24/21</a:t>
            </a:r>
            <a:endParaRPr lang="en-US" sz="1400" b="0" strike="noStrike" spc="-1">
              <a:solidFill>
                <a:srgbClr val="FFFFFF"/>
              </a:solidFill>
              <a:uFill>
                <a:solidFill>
                  <a:srgbClr val="FFFFFF"/>
                </a:solidFill>
              </a:uFill>
              <a:latin typeface="Times New Roman"/>
            </a:endParaRPr>
          </a:p>
        </p:txBody>
      </p:sp>
      <p:sp>
        <p:nvSpPr>
          <p:cNvPr id="42" name="PlaceHolder 4"/>
          <p:cNvSpPr>
            <a:spLocks noGrp="1"/>
          </p:cNvSpPr>
          <p:nvPr>
            <p:ph type="ftr"/>
          </p:nvPr>
        </p:nvSpPr>
        <p:spPr>
          <a:xfrm>
            <a:off x="3124080" y="4767120"/>
            <a:ext cx="2895120" cy="273600"/>
          </a:xfrm>
          <a:prstGeom prst="rect">
            <a:avLst/>
          </a:prstGeom>
        </p:spPr>
        <p:txBody>
          <a:bodyPr anchor="ctr"/>
          <a:lstStyle/>
          <a:p>
            <a:endParaRPr lang="en-US" sz="2400" b="0" strike="noStrike" spc="-1">
              <a:solidFill>
                <a:srgbClr val="FFFFFF"/>
              </a:solidFill>
              <a:uFill>
                <a:solidFill>
                  <a:srgbClr val="FFFFFF"/>
                </a:solidFill>
              </a:uFill>
              <a:latin typeface="Times New Roman"/>
            </a:endParaRPr>
          </a:p>
        </p:txBody>
      </p:sp>
      <p:sp>
        <p:nvSpPr>
          <p:cNvPr id="43" name="PlaceHolder 5"/>
          <p:cNvSpPr>
            <a:spLocks noGrp="1"/>
          </p:cNvSpPr>
          <p:nvPr>
            <p:ph type="sldNum"/>
          </p:nvPr>
        </p:nvSpPr>
        <p:spPr>
          <a:xfrm>
            <a:off x="6553080" y="4767120"/>
            <a:ext cx="2133360" cy="273600"/>
          </a:xfrm>
          <a:prstGeom prst="rect">
            <a:avLst/>
          </a:prstGeom>
        </p:spPr>
        <p:txBody>
          <a:bodyPr anchor="ctr"/>
          <a:lstStyle/>
          <a:p>
            <a:pPr algn="r">
              <a:lnSpc>
                <a:spcPct val="100000"/>
              </a:lnSpc>
            </a:pPr>
            <a:fld id="{FA27F9FE-850B-4464-9AC1-121A1ADC59CD}" type="slidenum">
              <a:rPr lang="en-US" sz="1200" b="0" strike="noStrike" spc="-1">
                <a:solidFill>
                  <a:srgbClr val="FFFFFF"/>
                </a:solidFill>
                <a:uFill>
                  <a:solidFill>
                    <a:srgbClr val="FFFFFF"/>
                  </a:solidFill>
                </a:uFill>
                <a:latin typeface="Calibri"/>
              </a:rPr>
              <a:t>‹#›</a:t>
            </a:fld>
            <a:endParaRPr lang="en-US" sz="1400" b="0" strike="noStrike" spc="-1">
              <a:solidFill>
                <a:srgbClr val="FFFFFF"/>
              </a:solidFill>
              <a:uFill>
                <a:solidFill>
                  <a:srgbClr val="FFFFFF"/>
                </a:solidFill>
              </a:uFill>
              <a:latin typeface="Times New Roman"/>
            </a:endParaRPr>
          </a:p>
        </p:txBody>
      </p:sp>
    </p:spTree>
    <p:extLst>
      <p:ext uri="{BB962C8B-B14F-4D97-AF65-F5344CB8AC3E}">
        <p14:creationId xmlns:p14="http://schemas.microsoft.com/office/powerpoint/2010/main" val="1766864313"/>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9/27/2021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569517367"/>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9/27/2021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83832807"/>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4.xml"/><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2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37.xml"/><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37.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7.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8.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37.xml"/></Relationships>
</file>

<file path=ppt/slides/_rels/slide5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8.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14.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6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46.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TextShape 1"/>
          <p:cNvSpPr txBox="1"/>
          <p:nvPr/>
        </p:nvSpPr>
        <p:spPr>
          <a:xfrm>
            <a:off x="120600" y="233522"/>
            <a:ext cx="8902800" cy="1168057"/>
          </a:xfrm>
          <a:prstGeom prst="rect">
            <a:avLst/>
          </a:prstGeom>
          <a:noFill/>
          <a:ln>
            <a:noFill/>
          </a:ln>
        </p:spPr>
        <p:txBody>
          <a:bodyPr anchor="ctr"/>
          <a:lstStyle/>
          <a:p>
            <a:pPr algn="ctr">
              <a:lnSpc>
                <a:spcPct val="100000"/>
              </a:lnSpc>
            </a:pPr>
            <a:r>
              <a:rPr lang="en-US" sz="4400" b="1" strike="noStrike" spc="-1" dirty="0">
                <a:solidFill>
                  <a:srgbClr val="FFFFFF"/>
                </a:solidFill>
                <a:uFill>
                  <a:solidFill>
                    <a:srgbClr val="FFFFFF"/>
                  </a:solidFill>
                </a:uFill>
                <a:latin typeface="+mj-lt"/>
              </a:rPr>
              <a:t>Conservation science (196.315) Reserve selection</a:t>
            </a:r>
            <a:endParaRPr lang="en-US" sz="1800" b="0" strike="noStrike" spc="-1" dirty="0">
              <a:solidFill>
                <a:srgbClr val="FFFFFF"/>
              </a:solidFill>
              <a:uFill>
                <a:solidFill>
                  <a:srgbClr val="FFFFFF"/>
                </a:solidFill>
              </a:uFill>
              <a:latin typeface="+mj-lt"/>
            </a:endParaRPr>
          </a:p>
        </p:txBody>
      </p:sp>
      <p:sp>
        <p:nvSpPr>
          <p:cNvPr id="123" name="TextShape 2"/>
          <p:cNvSpPr txBox="1"/>
          <p:nvPr/>
        </p:nvSpPr>
        <p:spPr>
          <a:xfrm>
            <a:off x="791820" y="4325894"/>
            <a:ext cx="7560360" cy="746109"/>
          </a:xfrm>
          <a:prstGeom prst="rect">
            <a:avLst/>
          </a:prstGeom>
          <a:noFill/>
          <a:ln>
            <a:noFill/>
          </a:ln>
        </p:spPr>
        <p:txBody>
          <a:bodyPr/>
          <a:lstStyle/>
          <a:p>
            <a:pPr algn="ctr">
              <a:lnSpc>
                <a:spcPct val="100000"/>
              </a:lnSpc>
            </a:pPr>
            <a:r>
              <a:rPr lang="en-US" sz="4000" b="0" strike="noStrike" spc="-1" dirty="0">
                <a:solidFill>
                  <a:srgbClr val="BFBFBF"/>
                </a:solidFill>
                <a:uFill>
                  <a:solidFill>
                    <a:srgbClr val="FFFFFF"/>
                  </a:solidFill>
                </a:uFill>
                <a:latin typeface="Calibri"/>
              </a:rPr>
              <a:t>Jeffrey Hanson</a:t>
            </a:r>
            <a:endParaRPr lang="en-US" sz="3200" b="0" strike="noStrike" spc="-1" dirty="0">
              <a:solidFill>
                <a:srgbClr val="FFFFFF"/>
              </a:solidFill>
              <a:uFill>
                <a:solidFill>
                  <a:srgbClr val="FFFFFF"/>
                </a:solidFill>
              </a:uFill>
              <a:latin typeface="Arial"/>
            </a:endParaRPr>
          </a:p>
        </p:txBody>
      </p:sp>
      <p:pic>
        <p:nvPicPr>
          <p:cNvPr id="128" name="Picture 2"/>
          <p:cNvPicPr/>
          <p:nvPr/>
        </p:nvPicPr>
        <p:blipFill>
          <a:blip r:embed="rId2"/>
          <a:stretch/>
        </p:blipFill>
        <p:spPr>
          <a:xfrm>
            <a:off x="2592180" y="1646720"/>
            <a:ext cx="3959640" cy="2474640"/>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0D1F4-7DFB-4CD9-A9C5-1F8B8A002BBD}"/>
              </a:ext>
            </a:extLst>
          </p:cNvPr>
          <p:cNvSpPr>
            <a:spLocks noGrp="1"/>
          </p:cNvSpPr>
          <p:nvPr>
            <p:ph type="title"/>
          </p:nvPr>
        </p:nvSpPr>
        <p:spPr/>
        <p:txBody>
          <a:bodyPr>
            <a:noAutofit/>
          </a:bodyPr>
          <a:lstStyle/>
          <a:p>
            <a:r>
              <a:rPr lang="en-AU" sz="3600" dirty="0">
                <a:latin typeface="Arial" panose="020B0604020202020204" pitchFamily="34" charset="0"/>
                <a:cs typeface="Arial" panose="020B0604020202020204" pitchFamily="34" charset="0"/>
              </a:rPr>
              <a:t>Systematic conservation planning</a:t>
            </a:r>
          </a:p>
        </p:txBody>
      </p:sp>
      <p:sp>
        <p:nvSpPr>
          <p:cNvPr id="3" name="Content Placeholder 2">
            <a:extLst>
              <a:ext uri="{FF2B5EF4-FFF2-40B4-BE49-F238E27FC236}">
                <a16:creationId xmlns:a16="http://schemas.microsoft.com/office/drawing/2014/main" id="{C31FDCD0-C622-48E1-9B48-9D334B11330E}"/>
              </a:ext>
            </a:extLst>
          </p:cNvPr>
          <p:cNvSpPr>
            <a:spLocks noGrp="1"/>
          </p:cNvSpPr>
          <p:nvPr>
            <p:ph idx="1"/>
          </p:nvPr>
        </p:nvSpPr>
        <p:spPr/>
        <p:txBody>
          <a:bodyPr>
            <a:normAutofit/>
          </a:bodyPr>
          <a:lstStyle/>
          <a:p>
            <a:pPr marL="0" indent="0" algn="ctr">
              <a:buNone/>
            </a:pPr>
            <a:r>
              <a:rPr lang="en-AU" sz="3600" b="0" i="0" dirty="0">
                <a:effectLst/>
                <a:latin typeface="+mj-lt"/>
              </a:rPr>
              <a:t>“Systematic conservation planning aims to provide a </a:t>
            </a:r>
            <a:r>
              <a:rPr lang="en-AU" sz="3600" b="0" i="0" u="sng" dirty="0">
                <a:effectLst/>
                <a:latin typeface="+mj-lt"/>
              </a:rPr>
              <a:t>rigorous</a:t>
            </a:r>
            <a:r>
              <a:rPr lang="en-AU" sz="3600" b="0" i="0" dirty="0">
                <a:effectLst/>
                <a:latin typeface="+mj-lt"/>
              </a:rPr>
              <a:t>, </a:t>
            </a:r>
            <a:r>
              <a:rPr lang="en-AU" sz="3600" b="0" i="0" u="sng" dirty="0">
                <a:effectLst/>
                <a:latin typeface="+mj-lt"/>
              </a:rPr>
              <a:t>repeatable</a:t>
            </a:r>
            <a:r>
              <a:rPr lang="en-AU" sz="3600" b="0" i="0" dirty="0">
                <a:effectLst/>
                <a:latin typeface="+mj-lt"/>
              </a:rPr>
              <a:t>, and </a:t>
            </a:r>
            <a:r>
              <a:rPr lang="en-AU" sz="3600" b="0" i="0" u="sng" dirty="0">
                <a:effectLst/>
                <a:latin typeface="+mj-lt"/>
              </a:rPr>
              <a:t>structured approach </a:t>
            </a:r>
            <a:r>
              <a:rPr lang="en-AU" sz="3600" b="0" i="0" dirty="0">
                <a:effectLst/>
                <a:latin typeface="+mj-lt"/>
              </a:rPr>
              <a:t>for designing new protected areas that </a:t>
            </a:r>
            <a:r>
              <a:rPr lang="en-AU" sz="3600" b="0" i="0" u="sng" dirty="0">
                <a:effectLst/>
                <a:latin typeface="+mj-lt"/>
              </a:rPr>
              <a:t>efficiently</a:t>
            </a:r>
            <a:r>
              <a:rPr lang="en-AU" sz="3600" b="0" i="0" dirty="0">
                <a:effectLst/>
                <a:latin typeface="+mj-lt"/>
              </a:rPr>
              <a:t> meet </a:t>
            </a:r>
            <a:r>
              <a:rPr lang="en-AU" sz="3600" b="0" i="0" u="sng" dirty="0">
                <a:effectLst/>
                <a:latin typeface="+mj-lt"/>
              </a:rPr>
              <a:t>conservation objectives</a:t>
            </a:r>
            <a:r>
              <a:rPr lang="en-AU" sz="3600" b="0" i="0" dirty="0">
                <a:effectLst/>
                <a:latin typeface="+mj-lt"/>
              </a:rPr>
              <a:t>”</a:t>
            </a:r>
            <a:endParaRPr lang="en-AU" sz="3600" dirty="0">
              <a:latin typeface="+mj-lt"/>
            </a:endParaRPr>
          </a:p>
        </p:txBody>
      </p:sp>
      <p:sp>
        <p:nvSpPr>
          <p:cNvPr id="4" name="TextBox 3">
            <a:extLst>
              <a:ext uri="{FF2B5EF4-FFF2-40B4-BE49-F238E27FC236}">
                <a16:creationId xmlns:a16="http://schemas.microsoft.com/office/drawing/2014/main" id="{15D1148F-D019-443D-A838-6D5F743EFA10}"/>
              </a:ext>
            </a:extLst>
          </p:cNvPr>
          <p:cNvSpPr txBox="1"/>
          <p:nvPr/>
        </p:nvSpPr>
        <p:spPr>
          <a:xfrm>
            <a:off x="4054839" y="4774168"/>
            <a:ext cx="5089161" cy="369332"/>
          </a:xfrm>
          <a:prstGeom prst="rect">
            <a:avLst/>
          </a:prstGeom>
          <a:noFill/>
        </p:spPr>
        <p:txBody>
          <a:bodyPr wrap="square" rtlCol="0">
            <a:spAutoFit/>
          </a:bodyPr>
          <a:lstStyle/>
          <a:p>
            <a:r>
              <a:rPr lang="en-AU" dirty="0"/>
              <a:t>Schuster et al. (2020) </a:t>
            </a:r>
            <a:r>
              <a:rPr lang="en-AU" dirty="0" err="1"/>
              <a:t>PeerJ</a:t>
            </a:r>
            <a:r>
              <a:rPr lang="en-AU" dirty="0"/>
              <a:t>, DOI:10.7717/peerj.9258</a:t>
            </a:r>
          </a:p>
        </p:txBody>
      </p:sp>
    </p:spTree>
    <p:extLst>
      <p:ext uri="{BB962C8B-B14F-4D97-AF65-F5344CB8AC3E}">
        <p14:creationId xmlns:p14="http://schemas.microsoft.com/office/powerpoint/2010/main" val="39327051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4003" y="1085001"/>
            <a:ext cx="4278869" cy="3602249"/>
          </a:xfrm>
        </p:spPr>
        <p:txBody>
          <a:bodyPr>
            <a:noAutofit/>
          </a:bodyPr>
          <a:lstStyle/>
          <a:p>
            <a:r>
              <a:rPr lang="en-AU" sz="4000" dirty="0"/>
              <a:t>Comprehensive</a:t>
            </a:r>
          </a:p>
          <a:p>
            <a:r>
              <a:rPr lang="en-AU" sz="4000" dirty="0"/>
              <a:t>Adequate</a:t>
            </a:r>
          </a:p>
          <a:p>
            <a:r>
              <a:rPr lang="en-AU" sz="4000" dirty="0"/>
              <a:t>Representative</a:t>
            </a:r>
          </a:p>
          <a:p>
            <a:r>
              <a:rPr lang="en-AU" sz="4000" dirty="0"/>
              <a:t>Efficient</a:t>
            </a:r>
          </a:p>
        </p:txBody>
      </p:sp>
      <p:pic>
        <p:nvPicPr>
          <p:cNvPr id="7176" name="Picture 8" descr="http://phylopic.org/assets/images/submissions/b8daba4a-be30-4fd6-9457-e9f868eef84c.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439545" y="-107076"/>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391463" y="4754507"/>
            <a:ext cx="57525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prstClr val="white"/>
                </a:solidFill>
                <a:effectLst/>
                <a:uLnTx/>
                <a:uFillTx/>
                <a:latin typeface="Calibri"/>
                <a:ea typeface="+mn-ea"/>
                <a:cs typeface="+mn-cs"/>
              </a:rPr>
              <a:t>Kukkala</a:t>
            </a:r>
            <a:r>
              <a:rPr kumimoji="0" lang="en-AU" sz="1800" b="0" i="0" u="none" strike="noStrike" kern="1200" cap="none" spc="0" normalizeH="0" baseline="0" noProof="0" dirty="0">
                <a:ln>
                  <a:noFill/>
                </a:ln>
                <a:solidFill>
                  <a:prstClr val="white"/>
                </a:solidFill>
                <a:effectLst/>
                <a:uLnTx/>
                <a:uFillTx/>
                <a:latin typeface="Calibri"/>
                <a:ea typeface="+mn-ea"/>
                <a:cs typeface="+mn-cs"/>
              </a:rPr>
              <a:t> &amp; </a:t>
            </a:r>
            <a:r>
              <a:rPr kumimoji="0" lang="en-AU" sz="1800" b="0" i="0" u="none" strike="noStrike" kern="1200" cap="none" spc="0" normalizeH="0" baseline="0" noProof="0" dirty="0" err="1">
                <a:ln>
                  <a:noFill/>
                </a:ln>
                <a:solidFill>
                  <a:prstClr val="white"/>
                </a:solidFill>
                <a:effectLst/>
                <a:uLnTx/>
                <a:uFillTx/>
                <a:latin typeface="Calibri"/>
                <a:ea typeface="+mn-ea"/>
                <a:cs typeface="+mn-cs"/>
              </a:rPr>
              <a:t>Moilanen</a:t>
            </a:r>
            <a:r>
              <a:rPr kumimoji="0" lang="en-AU" sz="1800" b="0" i="0" u="none" strike="noStrike" kern="1200" cap="none" spc="0" normalizeH="0" baseline="0" noProof="0" dirty="0">
                <a:ln>
                  <a:noFill/>
                </a:ln>
                <a:solidFill>
                  <a:prstClr val="white"/>
                </a:solidFill>
                <a:effectLst/>
                <a:uLnTx/>
                <a:uFillTx/>
                <a:latin typeface="Calibri"/>
                <a:ea typeface="+mn-ea"/>
                <a:cs typeface="+mn-cs"/>
              </a:rPr>
              <a:t> </a:t>
            </a:r>
            <a:r>
              <a:rPr lang="en-AU" dirty="0">
                <a:solidFill>
                  <a:prstClr val="white"/>
                </a:solidFill>
                <a:latin typeface="Calibri"/>
              </a:rPr>
              <a:t>(</a:t>
            </a:r>
            <a:r>
              <a:rPr kumimoji="0" lang="en-AU" sz="1800" b="0" i="0" u="none" strike="noStrike" kern="1200" cap="none" spc="0" normalizeH="0" baseline="0" noProof="0" dirty="0">
                <a:ln>
                  <a:noFill/>
                </a:ln>
                <a:solidFill>
                  <a:prstClr val="white"/>
                </a:solidFill>
                <a:effectLst/>
                <a:uLnTx/>
                <a:uFillTx/>
                <a:latin typeface="Calibri"/>
                <a:ea typeface="+mn-ea"/>
                <a:cs typeface="+mn-cs"/>
              </a:rPr>
              <a:t>2013) Biol Rev, doi:10.1111/brv.12008</a:t>
            </a:r>
          </a:p>
        </p:txBody>
      </p:sp>
      <p:sp>
        <p:nvSpPr>
          <p:cNvPr id="8" name="Title 1">
            <a:extLst>
              <a:ext uri="{FF2B5EF4-FFF2-40B4-BE49-F238E27FC236}">
                <a16:creationId xmlns:a16="http://schemas.microsoft.com/office/drawing/2014/main" id="{4D8FB524-2B79-46E8-9ADD-93E266370C07}"/>
              </a:ext>
            </a:extLst>
          </p:cNvPr>
          <p:cNvSpPr>
            <a:spLocks noGrp="1"/>
          </p:cNvSpPr>
          <p:nvPr>
            <p:ph type="title"/>
          </p:nvPr>
        </p:nvSpPr>
        <p:spPr>
          <a:xfrm>
            <a:off x="457200" y="73899"/>
            <a:ext cx="8229600" cy="857250"/>
          </a:xfrm>
        </p:spPr>
        <p:txBody>
          <a:bodyPr/>
          <a:lstStyle/>
          <a:p>
            <a:r>
              <a:rPr lang="en-AU" dirty="0">
                <a:latin typeface="Arial" panose="020B0604020202020204" pitchFamily="34" charset="0"/>
                <a:cs typeface="Arial" panose="020B0604020202020204" pitchFamily="34" charset="0"/>
              </a:rPr>
              <a:t>CARE Principles</a:t>
            </a:r>
          </a:p>
        </p:txBody>
      </p:sp>
    </p:spTree>
    <p:extLst>
      <p:ext uri="{BB962C8B-B14F-4D97-AF65-F5344CB8AC3E}">
        <p14:creationId xmlns:p14="http://schemas.microsoft.com/office/powerpoint/2010/main" val="29894851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899"/>
            <a:ext cx="8229600" cy="857250"/>
          </a:xfrm>
        </p:spPr>
        <p:txBody>
          <a:bodyPr/>
          <a:lstStyle/>
          <a:p>
            <a:r>
              <a:rPr lang="en-AU" dirty="0">
                <a:latin typeface="Arial" panose="020B0604020202020204" pitchFamily="34" charset="0"/>
                <a:cs typeface="Arial" panose="020B0604020202020204" pitchFamily="34" charset="0"/>
              </a:rPr>
              <a:t>CARE Principles</a:t>
            </a:r>
          </a:p>
        </p:txBody>
      </p:sp>
      <p:sp>
        <p:nvSpPr>
          <p:cNvPr id="3" name="Content Placeholder 2"/>
          <p:cNvSpPr>
            <a:spLocks noGrp="1"/>
          </p:cNvSpPr>
          <p:nvPr>
            <p:ph idx="1"/>
          </p:nvPr>
        </p:nvSpPr>
        <p:spPr>
          <a:xfrm>
            <a:off x="134003" y="1085001"/>
            <a:ext cx="4278869" cy="3602249"/>
          </a:xfrm>
        </p:spPr>
        <p:txBody>
          <a:bodyPr>
            <a:noAutofit/>
          </a:bodyPr>
          <a:lstStyle/>
          <a:p>
            <a:r>
              <a:rPr lang="en-AU" sz="4000" b="1" u="sng" dirty="0"/>
              <a:t>Comprehensive</a:t>
            </a:r>
            <a:endParaRPr lang="en-AU" sz="4000" u="sng" dirty="0"/>
          </a:p>
          <a:p>
            <a:r>
              <a:rPr lang="en-AU" sz="4000" dirty="0"/>
              <a:t>Adequate</a:t>
            </a:r>
          </a:p>
          <a:p>
            <a:r>
              <a:rPr lang="en-AU" sz="4000" dirty="0"/>
              <a:t>Representative</a:t>
            </a:r>
          </a:p>
          <a:p>
            <a:r>
              <a:rPr lang="en-AU" sz="4000" dirty="0"/>
              <a:t>Efficient</a:t>
            </a:r>
          </a:p>
        </p:txBody>
      </p:sp>
      <p:sp>
        <p:nvSpPr>
          <p:cNvPr id="60" name="Rectangle 59"/>
          <p:cNvSpPr/>
          <p:nvPr/>
        </p:nvSpPr>
        <p:spPr>
          <a:xfrm>
            <a:off x="4368800" y="1063229"/>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62" name="TextBox 61"/>
          <p:cNvSpPr txBox="1"/>
          <p:nvPr/>
        </p:nvSpPr>
        <p:spPr>
          <a:xfrm>
            <a:off x="5547360" y="2678109"/>
            <a:ext cx="140583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prstClr val="white"/>
                </a:solidFill>
                <a:effectLst/>
                <a:uLnTx/>
                <a:uFillTx/>
                <a:latin typeface="Calibri"/>
                <a:ea typeface="+mn-ea"/>
                <a:cs typeface="+mn-cs"/>
              </a:rPr>
              <a:t>versus</a:t>
            </a:r>
          </a:p>
        </p:txBody>
      </p:sp>
      <p:sp>
        <p:nvSpPr>
          <p:cNvPr id="63" name="Rectangle 62"/>
          <p:cNvSpPr/>
          <p:nvPr/>
        </p:nvSpPr>
        <p:spPr>
          <a:xfrm>
            <a:off x="4511040" y="1200150"/>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7170"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93735" y="131256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phylopic.org/assets/images/submissions/c07ce7b7-5fb5-484f-83a0-567bb0795e18.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547360" y="1328263"/>
            <a:ext cx="378617" cy="37861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4597400" y="1644354"/>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439545" y="-10707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293360" y="1740270"/>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7626482" y="1190172"/>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7716118" y="1787173"/>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6903318" y="1829435"/>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6822905" y="1190172"/>
            <a:ext cx="484071" cy="484071"/>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p:cNvSpPr/>
          <p:nvPr/>
        </p:nvSpPr>
        <p:spPr>
          <a:xfrm>
            <a:off x="4382714" y="3331493"/>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86" name="Rectangle 85"/>
          <p:cNvSpPr/>
          <p:nvPr/>
        </p:nvSpPr>
        <p:spPr>
          <a:xfrm>
            <a:off x="6719514" y="3468414"/>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87"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807649" y="3580827"/>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4" descr="http://phylopic.org/assets/images/submissions/c07ce7b7-5fb5-484f-83a0-567bb0795e18.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561274" y="3596527"/>
            <a:ext cx="378617" cy="37861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4611314" y="391261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307274" y="4008534"/>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7640396" y="3458436"/>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7730032" y="4055437"/>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6917232" y="4097699"/>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6836819" y="3458436"/>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http://www.clker.com/cliparts/2/k/n/l/C/Q/transparent-green-checkmark-md.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21783" y="715913"/>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96" name="Multiply 95"/>
          <p:cNvSpPr/>
          <p:nvPr/>
        </p:nvSpPr>
        <p:spPr>
          <a:xfrm>
            <a:off x="7881363" y="2741981"/>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9714443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4003" y="1085001"/>
            <a:ext cx="4278869" cy="3602249"/>
          </a:xfrm>
        </p:spPr>
        <p:txBody>
          <a:bodyPr>
            <a:noAutofit/>
          </a:bodyPr>
          <a:lstStyle/>
          <a:p>
            <a:r>
              <a:rPr lang="en-AU" sz="4000" dirty="0"/>
              <a:t>Comprehensive</a:t>
            </a:r>
          </a:p>
          <a:p>
            <a:r>
              <a:rPr lang="en-AU" sz="4000" b="1" u="sng" dirty="0"/>
              <a:t>Adequate</a:t>
            </a:r>
          </a:p>
          <a:p>
            <a:r>
              <a:rPr lang="en-AU" sz="4000" dirty="0"/>
              <a:t>Representative</a:t>
            </a:r>
          </a:p>
          <a:p>
            <a:r>
              <a:rPr lang="en-AU" sz="4000" dirty="0"/>
              <a:t>Efficient</a:t>
            </a:r>
          </a:p>
        </p:txBody>
      </p:sp>
      <p:sp>
        <p:nvSpPr>
          <p:cNvPr id="60" name="Rectangle 59"/>
          <p:cNvSpPr/>
          <p:nvPr/>
        </p:nvSpPr>
        <p:spPr>
          <a:xfrm>
            <a:off x="4368800" y="1063229"/>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62" name="TextBox 61"/>
          <p:cNvSpPr txBox="1"/>
          <p:nvPr/>
        </p:nvSpPr>
        <p:spPr>
          <a:xfrm>
            <a:off x="5547360" y="2678109"/>
            <a:ext cx="140583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prstClr val="white"/>
                </a:solidFill>
                <a:effectLst/>
                <a:uLnTx/>
                <a:uFillTx/>
                <a:latin typeface="Calibri"/>
                <a:ea typeface="+mn-ea"/>
                <a:cs typeface="+mn-cs"/>
              </a:rPr>
              <a:t>versus</a:t>
            </a:r>
          </a:p>
        </p:txBody>
      </p:sp>
      <p:sp>
        <p:nvSpPr>
          <p:cNvPr id="63" name="Rectangle 62"/>
          <p:cNvSpPr/>
          <p:nvPr/>
        </p:nvSpPr>
        <p:spPr>
          <a:xfrm>
            <a:off x="4511040" y="1200150"/>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7170"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895335" y="131256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phylopic.org/assets/images/submissions/b8daba4a-be30-4fd6-9457-e9f868eef84c.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439545" y="-10707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5423655" y="1826738"/>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44650" y="184856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43895" y="1613098"/>
            <a:ext cx="470931" cy="470931"/>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4412872" y="3324440"/>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Rectangle 19"/>
          <p:cNvSpPr/>
          <p:nvPr/>
        </p:nvSpPr>
        <p:spPr>
          <a:xfrm>
            <a:off x="6780152" y="3461361"/>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1"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939407" y="357377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5467727" y="4087949"/>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88722" y="410977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87967" y="3874309"/>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www.clker.com/cliparts/2/k/n/l/C/Q/transparent-green-checkmark-m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21783" y="715913"/>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26" name="Multiply 25"/>
          <p:cNvSpPr/>
          <p:nvPr/>
        </p:nvSpPr>
        <p:spPr>
          <a:xfrm>
            <a:off x="7881363" y="2741981"/>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Title 1">
            <a:extLst>
              <a:ext uri="{FF2B5EF4-FFF2-40B4-BE49-F238E27FC236}">
                <a16:creationId xmlns:a16="http://schemas.microsoft.com/office/drawing/2014/main" id="{F98BBDAE-9BE0-4023-B274-CDE81D77E359}"/>
              </a:ext>
            </a:extLst>
          </p:cNvPr>
          <p:cNvSpPr>
            <a:spLocks noGrp="1"/>
          </p:cNvSpPr>
          <p:nvPr>
            <p:ph type="title"/>
          </p:nvPr>
        </p:nvSpPr>
        <p:spPr>
          <a:xfrm>
            <a:off x="457200" y="73899"/>
            <a:ext cx="8229600" cy="857250"/>
          </a:xfrm>
        </p:spPr>
        <p:txBody>
          <a:bodyPr/>
          <a:lstStyle/>
          <a:p>
            <a:r>
              <a:rPr lang="en-AU" dirty="0">
                <a:latin typeface="Arial" panose="020B0604020202020204" pitchFamily="34" charset="0"/>
                <a:cs typeface="Arial" panose="020B0604020202020204" pitchFamily="34" charset="0"/>
              </a:rPr>
              <a:t>CARE Principles</a:t>
            </a:r>
          </a:p>
        </p:txBody>
      </p:sp>
    </p:spTree>
    <p:extLst>
      <p:ext uri="{BB962C8B-B14F-4D97-AF65-F5344CB8AC3E}">
        <p14:creationId xmlns:p14="http://schemas.microsoft.com/office/powerpoint/2010/main" val="9010401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899"/>
            <a:ext cx="8229600" cy="857250"/>
          </a:xfrm>
        </p:spPr>
        <p:txBody>
          <a:bodyPr/>
          <a:lstStyle/>
          <a:p>
            <a:r>
              <a:rPr lang="en-AU" dirty="0"/>
              <a:t>CARE Principles</a:t>
            </a:r>
          </a:p>
        </p:txBody>
      </p:sp>
      <p:sp>
        <p:nvSpPr>
          <p:cNvPr id="3" name="Content Placeholder 2"/>
          <p:cNvSpPr>
            <a:spLocks noGrp="1"/>
          </p:cNvSpPr>
          <p:nvPr>
            <p:ph idx="1"/>
          </p:nvPr>
        </p:nvSpPr>
        <p:spPr>
          <a:xfrm>
            <a:off x="134003" y="1085001"/>
            <a:ext cx="4278869" cy="3602249"/>
          </a:xfrm>
        </p:spPr>
        <p:txBody>
          <a:bodyPr>
            <a:noAutofit/>
          </a:bodyPr>
          <a:lstStyle/>
          <a:p>
            <a:r>
              <a:rPr lang="en-AU" sz="4000" dirty="0"/>
              <a:t>Comprehensive</a:t>
            </a:r>
          </a:p>
          <a:p>
            <a:r>
              <a:rPr lang="en-AU" sz="4000" dirty="0"/>
              <a:t>Adequate</a:t>
            </a:r>
          </a:p>
          <a:p>
            <a:r>
              <a:rPr lang="en-AU" sz="4000" b="1" u="sng" dirty="0"/>
              <a:t>Representative</a:t>
            </a:r>
          </a:p>
          <a:p>
            <a:r>
              <a:rPr lang="en-AU" sz="4000" dirty="0"/>
              <a:t>Efficient</a:t>
            </a:r>
          </a:p>
        </p:txBody>
      </p:sp>
      <p:sp>
        <p:nvSpPr>
          <p:cNvPr id="60" name="Rectangle 59"/>
          <p:cNvSpPr/>
          <p:nvPr/>
        </p:nvSpPr>
        <p:spPr>
          <a:xfrm>
            <a:off x="4368800" y="1063229"/>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62" name="TextBox 61"/>
          <p:cNvSpPr txBox="1"/>
          <p:nvPr/>
        </p:nvSpPr>
        <p:spPr>
          <a:xfrm>
            <a:off x="5547360" y="2678109"/>
            <a:ext cx="140583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prstClr val="white"/>
                </a:solidFill>
                <a:effectLst/>
                <a:uLnTx/>
                <a:uFillTx/>
                <a:latin typeface="Calibri"/>
                <a:ea typeface="+mn-ea"/>
                <a:cs typeface="+mn-cs"/>
              </a:rPr>
              <a:t>versus</a:t>
            </a:r>
          </a:p>
        </p:txBody>
      </p:sp>
      <p:sp>
        <p:nvSpPr>
          <p:cNvPr id="63" name="Rectangle 62"/>
          <p:cNvSpPr/>
          <p:nvPr/>
        </p:nvSpPr>
        <p:spPr>
          <a:xfrm>
            <a:off x="4511040" y="1200150"/>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7170"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93735" y="131256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phylopic.org/assets/images/submissions/b8daba4a-be30-4fd6-9457-e9f868eef84c.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439545" y="-10707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phylopic.org/assets/images/submissions/416ec8c6-0ed1-4c9f-b4a4-8c1ef6496e84.thumb.png"/>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25219" y="173553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44650" y="191557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569130" y="126460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98548" y="1829435"/>
            <a:ext cx="470931" cy="47093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4368800" y="3395000"/>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Rectangle 20"/>
          <p:cNvSpPr/>
          <p:nvPr/>
        </p:nvSpPr>
        <p:spPr>
          <a:xfrm>
            <a:off x="6736080" y="3531921"/>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2"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93735" y="364433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phylopic.org/assets/images/submissions/416ec8c6-0ed1-4c9f-b4a4-8c1ef6496e84.thumb.png"/>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25219" y="406730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44650" y="424734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569130" y="359637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98548" y="4161206"/>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http://www.clker.com/cliparts/2/k/n/l/C/Q/transparent-green-checkmark-m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21783" y="715913"/>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28" name="Multiply 27"/>
          <p:cNvSpPr/>
          <p:nvPr/>
        </p:nvSpPr>
        <p:spPr>
          <a:xfrm>
            <a:off x="7881363" y="2741981"/>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0138429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899"/>
            <a:ext cx="8229600" cy="857250"/>
          </a:xfrm>
        </p:spPr>
        <p:txBody>
          <a:bodyPr/>
          <a:lstStyle/>
          <a:p>
            <a:r>
              <a:rPr lang="en-AU" dirty="0"/>
              <a:t>CARE Principles</a:t>
            </a:r>
          </a:p>
        </p:txBody>
      </p:sp>
      <p:sp>
        <p:nvSpPr>
          <p:cNvPr id="3" name="Content Placeholder 2"/>
          <p:cNvSpPr>
            <a:spLocks noGrp="1"/>
          </p:cNvSpPr>
          <p:nvPr>
            <p:ph idx="1"/>
          </p:nvPr>
        </p:nvSpPr>
        <p:spPr>
          <a:xfrm>
            <a:off x="134003" y="1085001"/>
            <a:ext cx="4278869" cy="3602249"/>
          </a:xfrm>
        </p:spPr>
        <p:txBody>
          <a:bodyPr>
            <a:noAutofit/>
          </a:bodyPr>
          <a:lstStyle/>
          <a:p>
            <a:r>
              <a:rPr lang="en-AU" sz="4000" dirty="0"/>
              <a:t>Comprehensive</a:t>
            </a:r>
          </a:p>
          <a:p>
            <a:r>
              <a:rPr lang="en-AU" sz="4000" dirty="0"/>
              <a:t>Adequate</a:t>
            </a:r>
          </a:p>
          <a:p>
            <a:r>
              <a:rPr lang="en-AU" sz="4000" dirty="0"/>
              <a:t>Representative</a:t>
            </a:r>
          </a:p>
          <a:p>
            <a:r>
              <a:rPr lang="en-AU" sz="4000" b="1" u="sng" dirty="0"/>
              <a:t>Efficient</a:t>
            </a:r>
          </a:p>
        </p:txBody>
      </p:sp>
      <p:sp>
        <p:nvSpPr>
          <p:cNvPr id="60" name="Rectangle 59"/>
          <p:cNvSpPr/>
          <p:nvPr/>
        </p:nvSpPr>
        <p:spPr>
          <a:xfrm>
            <a:off x="4368800" y="1063229"/>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62" name="TextBox 61"/>
          <p:cNvSpPr txBox="1"/>
          <p:nvPr/>
        </p:nvSpPr>
        <p:spPr>
          <a:xfrm>
            <a:off x="5547360" y="2678109"/>
            <a:ext cx="140583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prstClr val="white"/>
                </a:solidFill>
                <a:effectLst/>
                <a:uLnTx/>
                <a:uFillTx/>
                <a:latin typeface="Calibri"/>
                <a:ea typeface="+mn-ea"/>
                <a:cs typeface="+mn-cs"/>
              </a:rPr>
              <a:t>versus</a:t>
            </a:r>
          </a:p>
        </p:txBody>
      </p:sp>
      <p:sp>
        <p:nvSpPr>
          <p:cNvPr id="63" name="Rectangle 62"/>
          <p:cNvSpPr/>
          <p:nvPr/>
        </p:nvSpPr>
        <p:spPr>
          <a:xfrm>
            <a:off x="4511040" y="1200150"/>
            <a:ext cx="87376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7170"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93735" y="131256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phylopic.org/assets/images/submissions/b9d5547b-773c-46c8-841a-0846ff7f09ab.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597400" y="1644354"/>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phylopic.org/assets/images/submissions/b8daba4a-be30-4fd6-9457-e9f868eef84c.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439545" y="-10707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http://phylopic.org/assets/images/submissions/b9d5547b-773c-46c8-841a-0846ff7f09ab.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6118036" y="1747183"/>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723865" y="1263037"/>
            <a:ext cx="470931" cy="470931"/>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4368800" y="3324440"/>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24"/>
          <p:cNvSpPr/>
          <p:nvPr/>
        </p:nvSpPr>
        <p:spPr>
          <a:xfrm>
            <a:off x="5994400" y="3461361"/>
            <a:ext cx="232664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6"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93735" y="357377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phylopic.org/assets/images/submissions/b9d5547b-773c-46c8-841a-0846ff7f09ab.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597400" y="3905565"/>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http://phylopic.org/assets/images/submissions/b9d5547b-773c-46c8-841a-0846ff7f09ab.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6118036" y="4008394"/>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723865" y="3564888"/>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www.clker.com/cliparts/2/k/n/l/C/Q/transparent-green-checkmark-m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21783" y="715913"/>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32" name="Multiply 31"/>
          <p:cNvSpPr/>
          <p:nvPr/>
        </p:nvSpPr>
        <p:spPr>
          <a:xfrm>
            <a:off x="7881363" y="2741981"/>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41594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24EA2-411A-4985-99DD-889B4208490E}"/>
              </a:ext>
            </a:extLst>
          </p:cNvPr>
          <p:cNvSpPr>
            <a:spLocks noGrp="1"/>
          </p:cNvSpPr>
          <p:nvPr>
            <p:ph type="title"/>
          </p:nvPr>
        </p:nvSpPr>
        <p:spPr>
          <a:xfrm>
            <a:off x="478800" y="-45506"/>
            <a:ext cx="8229600" cy="857250"/>
          </a:xfrm>
        </p:spPr>
        <p:txBody>
          <a:bodyPr/>
          <a:lstStyle/>
          <a:p>
            <a:r>
              <a:rPr lang="en-AU" dirty="0"/>
              <a:t>Connectivity</a:t>
            </a:r>
          </a:p>
        </p:txBody>
      </p:sp>
      <p:sp>
        <p:nvSpPr>
          <p:cNvPr id="3" name="Content Placeholder 2">
            <a:extLst>
              <a:ext uri="{FF2B5EF4-FFF2-40B4-BE49-F238E27FC236}">
                <a16:creationId xmlns:a16="http://schemas.microsoft.com/office/drawing/2014/main" id="{0398E518-3E05-40B6-9A2E-81F9AA99B8C6}"/>
              </a:ext>
            </a:extLst>
          </p:cNvPr>
          <p:cNvSpPr>
            <a:spLocks noGrp="1"/>
          </p:cNvSpPr>
          <p:nvPr>
            <p:ph idx="1"/>
          </p:nvPr>
        </p:nvSpPr>
        <p:spPr>
          <a:xfrm>
            <a:off x="457200" y="699658"/>
            <a:ext cx="8229600" cy="1352844"/>
          </a:xfrm>
        </p:spPr>
        <p:txBody>
          <a:bodyPr>
            <a:normAutofit lnSpcReduction="10000"/>
          </a:bodyPr>
          <a:lstStyle/>
          <a:p>
            <a:pPr marL="0" indent="0">
              <a:buNone/>
            </a:pPr>
            <a:r>
              <a:rPr lang="en-AU" sz="2800" dirty="0"/>
              <a:t>“improve population resilience to disturbance, increase metapopulation viability, promote genetic diversity and maintain energetic pathways among ecosystems”</a:t>
            </a:r>
          </a:p>
        </p:txBody>
      </p:sp>
      <p:sp>
        <p:nvSpPr>
          <p:cNvPr id="4" name="TextBox 3">
            <a:extLst>
              <a:ext uri="{FF2B5EF4-FFF2-40B4-BE49-F238E27FC236}">
                <a16:creationId xmlns:a16="http://schemas.microsoft.com/office/drawing/2014/main" id="{5A606BC0-551C-424A-9FF3-AE5B8B32DA5D}"/>
              </a:ext>
            </a:extLst>
          </p:cNvPr>
          <p:cNvSpPr txBox="1"/>
          <p:nvPr/>
        </p:nvSpPr>
        <p:spPr>
          <a:xfrm>
            <a:off x="2443396" y="4759376"/>
            <a:ext cx="6693108" cy="369332"/>
          </a:xfrm>
          <a:prstGeom prst="rect">
            <a:avLst/>
          </a:prstGeom>
          <a:noFill/>
        </p:spPr>
        <p:txBody>
          <a:bodyPr wrap="square" rtlCol="0">
            <a:spAutoFit/>
          </a:bodyPr>
          <a:lstStyle/>
          <a:p>
            <a:r>
              <a:rPr lang="en-AU" dirty="0"/>
              <a:t>Daigle et al. (2020) Methods </a:t>
            </a:r>
            <a:r>
              <a:rPr lang="en-AU" dirty="0" err="1"/>
              <a:t>Ecol</a:t>
            </a:r>
            <a:r>
              <a:rPr lang="en-AU" dirty="0"/>
              <a:t> </a:t>
            </a:r>
            <a:r>
              <a:rPr lang="en-AU" dirty="0" err="1"/>
              <a:t>Evol</a:t>
            </a:r>
            <a:r>
              <a:rPr lang="en-AU" dirty="0"/>
              <a:t>, DOI:10.1111/2041-210X.13349</a:t>
            </a:r>
          </a:p>
        </p:txBody>
      </p:sp>
      <p:grpSp>
        <p:nvGrpSpPr>
          <p:cNvPr id="5" name="Group 4">
            <a:extLst>
              <a:ext uri="{FF2B5EF4-FFF2-40B4-BE49-F238E27FC236}">
                <a16:creationId xmlns:a16="http://schemas.microsoft.com/office/drawing/2014/main" id="{84D5F037-8F0E-4F03-8D39-AD8D0B6F40EC}"/>
              </a:ext>
            </a:extLst>
          </p:cNvPr>
          <p:cNvGrpSpPr/>
          <p:nvPr/>
        </p:nvGrpSpPr>
        <p:grpSpPr>
          <a:xfrm>
            <a:off x="457200" y="2257912"/>
            <a:ext cx="4136400" cy="2451937"/>
            <a:chOff x="457200" y="2477831"/>
            <a:chExt cx="4136400" cy="2451937"/>
          </a:xfrm>
        </p:grpSpPr>
        <p:sp>
          <p:nvSpPr>
            <p:cNvPr id="6" name="Rectangle 5">
              <a:extLst>
                <a:ext uri="{FF2B5EF4-FFF2-40B4-BE49-F238E27FC236}">
                  <a16:creationId xmlns:a16="http://schemas.microsoft.com/office/drawing/2014/main" id="{E8AB9794-4A3F-4C39-B028-4A656DF8A420}"/>
                </a:ext>
              </a:extLst>
            </p:cNvPr>
            <p:cNvSpPr/>
            <p:nvPr/>
          </p:nvSpPr>
          <p:spPr>
            <a:xfrm>
              <a:off x="457200" y="2611368"/>
              <a:ext cx="4136400" cy="2318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6" descr="http://phylopic.org/assets/images/submissions/b9d5547b-773c-46c8-841a-0846ff7f09ab.thumb.png">
              <a:extLst>
                <a:ext uri="{FF2B5EF4-FFF2-40B4-BE49-F238E27FC236}">
                  <a16:creationId xmlns:a16="http://schemas.microsoft.com/office/drawing/2014/main" id="{949867A0-D9EC-4804-A146-903965512B2D}"/>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294195" y="254608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phylopic.org/assets/images/submissions/416ec8c6-0ed1-4c9f-b4a4-8c1ef6496e84.thumb.png">
              <a:extLst>
                <a:ext uri="{FF2B5EF4-FFF2-40B4-BE49-F238E27FC236}">
                  <a16:creationId xmlns:a16="http://schemas.microsoft.com/office/drawing/2014/main" id="{72FA92B8-6F03-4944-9F41-997BA31B4C65}"/>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634669" y="2778842"/>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phylopic.org/assets/images/submissions/416ec8c6-0ed1-4c9f-b4a4-8c1ef6496e84.thumb.png">
              <a:extLst>
                <a:ext uri="{FF2B5EF4-FFF2-40B4-BE49-F238E27FC236}">
                  <a16:creationId xmlns:a16="http://schemas.microsoft.com/office/drawing/2014/main" id="{24958F09-4F47-4FC4-8D7C-43757822F83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161304" y="283635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http://phylopic.org/assets/images/submissions/b9d5547b-773c-46c8-841a-0846ff7f09ab.thumb.png">
              <a:extLst>
                <a:ext uri="{FF2B5EF4-FFF2-40B4-BE49-F238E27FC236}">
                  <a16:creationId xmlns:a16="http://schemas.microsoft.com/office/drawing/2014/main" id="{4E751531-CB5C-4A98-88FB-FB8A84561A3C}"/>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678517" y="287246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http://phylopic.org/assets/images/submissions/b9d5547b-773c-46c8-841a-0846ff7f09ab.thumb.png">
              <a:extLst>
                <a:ext uri="{FF2B5EF4-FFF2-40B4-BE49-F238E27FC236}">
                  <a16:creationId xmlns:a16="http://schemas.microsoft.com/office/drawing/2014/main" id="{DADE6914-550F-49A4-B2A7-882B39E7F1D6}"/>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80988" y="307182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http://phylopic.org/assets/images/submissions/b9d5547b-773c-46c8-841a-0846ff7f09ab.thumb.png">
              <a:extLst>
                <a:ext uri="{FF2B5EF4-FFF2-40B4-BE49-F238E27FC236}">
                  <a16:creationId xmlns:a16="http://schemas.microsoft.com/office/drawing/2014/main" id="{FA5DB4A8-857D-4F73-9557-E9D413A562D2}"/>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705614" y="2477831"/>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BDB2094E-325E-4EAF-AC09-36F81F73B0BC}"/>
                </a:ext>
              </a:extLst>
            </p:cNvPr>
            <p:cNvSpPr/>
            <p:nvPr/>
          </p:nvSpPr>
          <p:spPr>
            <a:xfrm>
              <a:off x="3074400" y="2692800"/>
              <a:ext cx="1410549" cy="90529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Rectangle 21">
              <a:extLst>
                <a:ext uri="{FF2B5EF4-FFF2-40B4-BE49-F238E27FC236}">
                  <a16:creationId xmlns:a16="http://schemas.microsoft.com/office/drawing/2014/main" id="{4459EFB2-BE22-42F2-87B9-AA9553994D4D}"/>
                </a:ext>
              </a:extLst>
            </p:cNvPr>
            <p:cNvSpPr/>
            <p:nvPr/>
          </p:nvSpPr>
          <p:spPr>
            <a:xfrm>
              <a:off x="574675" y="2710845"/>
              <a:ext cx="1405326" cy="106385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3" name="Group 22">
            <a:extLst>
              <a:ext uri="{FF2B5EF4-FFF2-40B4-BE49-F238E27FC236}">
                <a16:creationId xmlns:a16="http://schemas.microsoft.com/office/drawing/2014/main" id="{2FAF9219-F090-46C7-8649-1D295C1FA895}"/>
              </a:ext>
            </a:extLst>
          </p:cNvPr>
          <p:cNvGrpSpPr/>
          <p:nvPr/>
        </p:nvGrpSpPr>
        <p:grpSpPr>
          <a:xfrm>
            <a:off x="4863249" y="2235533"/>
            <a:ext cx="4136400" cy="2451937"/>
            <a:chOff x="457200" y="2477831"/>
            <a:chExt cx="4136400" cy="2451937"/>
          </a:xfrm>
        </p:grpSpPr>
        <p:sp>
          <p:nvSpPr>
            <p:cNvPr id="24" name="Rectangle 23">
              <a:extLst>
                <a:ext uri="{FF2B5EF4-FFF2-40B4-BE49-F238E27FC236}">
                  <a16:creationId xmlns:a16="http://schemas.microsoft.com/office/drawing/2014/main" id="{4995F684-E047-4152-85CC-CA7D8E740029}"/>
                </a:ext>
              </a:extLst>
            </p:cNvPr>
            <p:cNvSpPr/>
            <p:nvPr/>
          </p:nvSpPr>
          <p:spPr>
            <a:xfrm>
              <a:off x="457200" y="2611368"/>
              <a:ext cx="4136400" cy="2318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7" name="Picture 6" descr="http://phylopic.org/assets/images/submissions/b9d5547b-773c-46c8-841a-0846ff7f09ab.thumb.png">
              <a:extLst>
                <a:ext uri="{FF2B5EF4-FFF2-40B4-BE49-F238E27FC236}">
                  <a16:creationId xmlns:a16="http://schemas.microsoft.com/office/drawing/2014/main" id="{7C3041B0-206F-4142-88C3-D691A2696940}"/>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294195" y="254608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phylopic.org/assets/images/submissions/416ec8c6-0ed1-4c9f-b4a4-8c1ef6496e84.thumb.png">
              <a:extLst>
                <a:ext uri="{FF2B5EF4-FFF2-40B4-BE49-F238E27FC236}">
                  <a16:creationId xmlns:a16="http://schemas.microsoft.com/office/drawing/2014/main" id="{C3C9FDDE-F20C-4350-8EC9-DE47886001F1}"/>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634669" y="2778842"/>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phylopic.org/assets/images/submissions/416ec8c6-0ed1-4c9f-b4a4-8c1ef6496e84.thumb.png">
              <a:extLst>
                <a:ext uri="{FF2B5EF4-FFF2-40B4-BE49-F238E27FC236}">
                  <a16:creationId xmlns:a16="http://schemas.microsoft.com/office/drawing/2014/main" id="{301B2949-2BD7-41C9-843E-1DE7D14B072D}"/>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161304" y="283635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http://phylopic.org/assets/images/submissions/b9d5547b-773c-46c8-841a-0846ff7f09ab.thumb.png">
              <a:extLst>
                <a:ext uri="{FF2B5EF4-FFF2-40B4-BE49-F238E27FC236}">
                  <a16:creationId xmlns:a16="http://schemas.microsoft.com/office/drawing/2014/main" id="{57C2D3A6-38AA-4D74-AB99-F58C60F3253F}"/>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678517" y="287246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http://phylopic.org/assets/images/submissions/b9d5547b-773c-46c8-841a-0846ff7f09ab.thumb.png">
              <a:extLst>
                <a:ext uri="{FF2B5EF4-FFF2-40B4-BE49-F238E27FC236}">
                  <a16:creationId xmlns:a16="http://schemas.microsoft.com/office/drawing/2014/main" id="{B1E46E7A-A118-462B-8CA2-F6CAD241D5C6}"/>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80988" y="307182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http://phylopic.org/assets/images/submissions/b9d5547b-773c-46c8-841a-0846ff7f09ab.thumb.png">
              <a:extLst>
                <a:ext uri="{FF2B5EF4-FFF2-40B4-BE49-F238E27FC236}">
                  <a16:creationId xmlns:a16="http://schemas.microsoft.com/office/drawing/2014/main" id="{8940F0CA-C96B-471D-9F72-8A553BCD7D0C}"/>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705614" y="2477831"/>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31C31D4D-1776-4D81-9DAA-0C5020189788}"/>
                </a:ext>
              </a:extLst>
            </p:cNvPr>
            <p:cNvSpPr/>
            <p:nvPr/>
          </p:nvSpPr>
          <p:spPr>
            <a:xfrm>
              <a:off x="574675" y="2710845"/>
              <a:ext cx="1405326" cy="211094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41" name="Picture 2" descr="http://phylopic.org/assets/images/submissions/416ec8c6-0ed1-4c9f-b4a4-8c1ef6496e84.thumb.png">
            <a:extLst>
              <a:ext uri="{FF2B5EF4-FFF2-40B4-BE49-F238E27FC236}">
                <a16:creationId xmlns:a16="http://schemas.microsoft.com/office/drawing/2014/main" id="{B256196E-C666-44B8-8F04-6B8D6C990702}"/>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749885" y="3818836"/>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http://phylopic.org/assets/images/submissions/b9d5547b-773c-46c8-841a-0846ff7f09ab.thumb.png">
            <a:extLst>
              <a:ext uri="{FF2B5EF4-FFF2-40B4-BE49-F238E27FC236}">
                <a16:creationId xmlns:a16="http://schemas.microsoft.com/office/drawing/2014/main" id="{E98BC617-2F5D-42E2-9B57-757C5CEBC40C}"/>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267098" y="3854943"/>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http://phylopic.org/assets/images/submissions/b9d5547b-773c-46c8-841a-0846ff7f09ab.thumb.png">
            <a:extLst>
              <a:ext uri="{FF2B5EF4-FFF2-40B4-BE49-F238E27FC236}">
                <a16:creationId xmlns:a16="http://schemas.microsoft.com/office/drawing/2014/main" id="{08C65A86-E8AB-4C99-B7C0-0AB548F1290D}"/>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294195" y="346031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http://phylopic.org/assets/images/submissions/416ec8c6-0ed1-4c9f-b4a4-8c1ef6496e84.thumb.png">
            <a:extLst>
              <a:ext uri="{FF2B5EF4-FFF2-40B4-BE49-F238E27FC236}">
                <a16:creationId xmlns:a16="http://schemas.microsoft.com/office/drawing/2014/main" id="{D69368D7-3601-47BB-B76B-11A6B7E64012}"/>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106819" y="381905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http://phylopic.org/assets/images/submissions/b9d5547b-773c-46c8-841a-0846ff7f09ab.thumb.png">
            <a:extLst>
              <a:ext uri="{FF2B5EF4-FFF2-40B4-BE49-F238E27FC236}">
                <a16:creationId xmlns:a16="http://schemas.microsoft.com/office/drawing/2014/main" id="{8B7167A5-493A-406F-A239-085FBABF24FF}"/>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5624032" y="385516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http://phylopic.org/assets/images/submissions/b9d5547b-773c-46c8-841a-0846ff7f09ab.thumb.png">
            <a:extLst>
              <a:ext uri="{FF2B5EF4-FFF2-40B4-BE49-F238E27FC236}">
                <a16:creationId xmlns:a16="http://schemas.microsoft.com/office/drawing/2014/main" id="{40EC1E26-8A25-41A9-A15A-9A34BDB025F1}"/>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5651129" y="346053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www.clker.com/cliparts/2/k/n/l/C/Q/transparent-green-checkmark-md.png">
            <a:extLst>
              <a:ext uri="{FF2B5EF4-FFF2-40B4-BE49-F238E27FC236}">
                <a16:creationId xmlns:a16="http://schemas.microsoft.com/office/drawing/2014/main" id="{5124E996-FE20-4A0C-99AE-93C457AB52A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24538" y="3607760"/>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48" name="Multiply 46">
            <a:extLst>
              <a:ext uri="{FF2B5EF4-FFF2-40B4-BE49-F238E27FC236}">
                <a16:creationId xmlns:a16="http://schemas.microsoft.com/office/drawing/2014/main" id="{1DB1ACBB-F1F1-4F32-927B-CD152463344E}"/>
              </a:ext>
            </a:extLst>
          </p:cNvPr>
          <p:cNvSpPr/>
          <p:nvPr/>
        </p:nvSpPr>
        <p:spPr>
          <a:xfrm>
            <a:off x="2960718" y="3459609"/>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FCDADCB9-D60E-4CFD-B319-041DBC8E75F6}"/>
              </a:ext>
            </a:extLst>
          </p:cNvPr>
          <p:cNvSpPr txBox="1"/>
          <p:nvPr/>
        </p:nvSpPr>
        <p:spPr>
          <a:xfrm>
            <a:off x="3331656" y="1963082"/>
            <a:ext cx="3710762" cy="400110"/>
          </a:xfrm>
          <a:prstGeom prst="rect">
            <a:avLst/>
          </a:prstGeom>
          <a:noFill/>
        </p:spPr>
        <p:txBody>
          <a:bodyPr wrap="square" rtlCol="0">
            <a:spAutoFit/>
          </a:bodyPr>
          <a:lstStyle/>
          <a:p>
            <a:r>
              <a:rPr lang="en-AU" sz="2000" b="1" dirty="0"/>
              <a:t>Within-reserve connectivity</a:t>
            </a:r>
          </a:p>
        </p:txBody>
      </p:sp>
    </p:spTree>
    <p:extLst>
      <p:ext uri="{BB962C8B-B14F-4D97-AF65-F5344CB8AC3E}">
        <p14:creationId xmlns:p14="http://schemas.microsoft.com/office/powerpoint/2010/main" val="18027575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24EA2-411A-4985-99DD-889B4208490E}"/>
              </a:ext>
            </a:extLst>
          </p:cNvPr>
          <p:cNvSpPr>
            <a:spLocks noGrp="1"/>
          </p:cNvSpPr>
          <p:nvPr>
            <p:ph type="title"/>
          </p:nvPr>
        </p:nvSpPr>
        <p:spPr>
          <a:xfrm>
            <a:off x="478800" y="-45506"/>
            <a:ext cx="8229600" cy="857250"/>
          </a:xfrm>
        </p:spPr>
        <p:txBody>
          <a:bodyPr/>
          <a:lstStyle/>
          <a:p>
            <a:r>
              <a:rPr lang="en-AU" dirty="0"/>
              <a:t>Connectivity</a:t>
            </a:r>
          </a:p>
        </p:txBody>
      </p:sp>
      <p:sp>
        <p:nvSpPr>
          <p:cNvPr id="3" name="Content Placeholder 2">
            <a:extLst>
              <a:ext uri="{FF2B5EF4-FFF2-40B4-BE49-F238E27FC236}">
                <a16:creationId xmlns:a16="http://schemas.microsoft.com/office/drawing/2014/main" id="{0398E518-3E05-40B6-9A2E-81F9AA99B8C6}"/>
              </a:ext>
            </a:extLst>
          </p:cNvPr>
          <p:cNvSpPr>
            <a:spLocks noGrp="1"/>
          </p:cNvSpPr>
          <p:nvPr>
            <p:ph idx="1"/>
          </p:nvPr>
        </p:nvSpPr>
        <p:spPr>
          <a:xfrm>
            <a:off x="457200" y="699658"/>
            <a:ext cx="8229600" cy="1352844"/>
          </a:xfrm>
        </p:spPr>
        <p:txBody>
          <a:bodyPr>
            <a:normAutofit lnSpcReduction="10000"/>
          </a:bodyPr>
          <a:lstStyle/>
          <a:p>
            <a:pPr marL="0" indent="0">
              <a:buNone/>
            </a:pPr>
            <a:r>
              <a:rPr lang="en-AU" sz="2800" dirty="0"/>
              <a:t>“improve population resilience to disturbance, increase metapopulation viability, promote genetic diversity and maintain energetic pathways among ecosystems”</a:t>
            </a:r>
          </a:p>
        </p:txBody>
      </p:sp>
      <p:sp>
        <p:nvSpPr>
          <p:cNvPr id="4" name="TextBox 3">
            <a:extLst>
              <a:ext uri="{FF2B5EF4-FFF2-40B4-BE49-F238E27FC236}">
                <a16:creationId xmlns:a16="http://schemas.microsoft.com/office/drawing/2014/main" id="{5A606BC0-551C-424A-9FF3-AE5B8B32DA5D}"/>
              </a:ext>
            </a:extLst>
          </p:cNvPr>
          <p:cNvSpPr txBox="1"/>
          <p:nvPr/>
        </p:nvSpPr>
        <p:spPr>
          <a:xfrm>
            <a:off x="2443396" y="4759376"/>
            <a:ext cx="6693108" cy="369332"/>
          </a:xfrm>
          <a:prstGeom prst="rect">
            <a:avLst/>
          </a:prstGeom>
          <a:noFill/>
        </p:spPr>
        <p:txBody>
          <a:bodyPr wrap="square" rtlCol="0">
            <a:spAutoFit/>
          </a:bodyPr>
          <a:lstStyle/>
          <a:p>
            <a:r>
              <a:rPr lang="en-AU" dirty="0"/>
              <a:t>Daigle et al. (2020) Methods </a:t>
            </a:r>
            <a:r>
              <a:rPr lang="en-AU" dirty="0" err="1"/>
              <a:t>Ecol</a:t>
            </a:r>
            <a:r>
              <a:rPr lang="en-AU" dirty="0"/>
              <a:t> </a:t>
            </a:r>
            <a:r>
              <a:rPr lang="en-AU" dirty="0" err="1"/>
              <a:t>Evol</a:t>
            </a:r>
            <a:r>
              <a:rPr lang="en-AU" dirty="0"/>
              <a:t>, DOI:10.1111/2041-210X.13349</a:t>
            </a:r>
          </a:p>
        </p:txBody>
      </p:sp>
      <p:pic>
        <p:nvPicPr>
          <p:cNvPr id="17" name="Picture 6" descr="http://phylopic.org/assets/images/submissions/b9d5547b-773c-46c8-841a-0846ff7f09ab.thumb.png">
            <a:extLst>
              <a:ext uri="{FF2B5EF4-FFF2-40B4-BE49-F238E27FC236}">
                <a16:creationId xmlns:a16="http://schemas.microsoft.com/office/drawing/2014/main" id="{FA5DB4A8-857D-4F73-9557-E9D413A562D2}"/>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705614" y="2257912"/>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CDADCB9-D60E-4CFD-B319-041DBC8E75F6}"/>
              </a:ext>
            </a:extLst>
          </p:cNvPr>
          <p:cNvSpPr txBox="1"/>
          <p:nvPr/>
        </p:nvSpPr>
        <p:spPr>
          <a:xfrm>
            <a:off x="3331656" y="1963082"/>
            <a:ext cx="3710762" cy="400110"/>
          </a:xfrm>
          <a:prstGeom prst="rect">
            <a:avLst/>
          </a:prstGeom>
          <a:noFill/>
        </p:spPr>
        <p:txBody>
          <a:bodyPr wrap="square" rtlCol="0">
            <a:spAutoFit/>
          </a:bodyPr>
          <a:lstStyle/>
          <a:p>
            <a:r>
              <a:rPr lang="en-AU" sz="2000" b="1" dirty="0"/>
              <a:t>Between-reserve connectivity</a:t>
            </a:r>
          </a:p>
        </p:txBody>
      </p:sp>
      <p:grpSp>
        <p:nvGrpSpPr>
          <p:cNvPr id="15" name="Group 14">
            <a:extLst>
              <a:ext uri="{FF2B5EF4-FFF2-40B4-BE49-F238E27FC236}">
                <a16:creationId xmlns:a16="http://schemas.microsoft.com/office/drawing/2014/main" id="{A6DCFEDF-6136-4477-9737-268A20FE74C6}"/>
              </a:ext>
            </a:extLst>
          </p:cNvPr>
          <p:cNvGrpSpPr/>
          <p:nvPr/>
        </p:nvGrpSpPr>
        <p:grpSpPr>
          <a:xfrm>
            <a:off x="457200" y="2324429"/>
            <a:ext cx="4137285" cy="2383680"/>
            <a:chOff x="457200" y="2326169"/>
            <a:chExt cx="4137285" cy="2383680"/>
          </a:xfrm>
        </p:grpSpPr>
        <p:sp>
          <p:nvSpPr>
            <p:cNvPr id="6" name="Rectangle 5">
              <a:extLst>
                <a:ext uri="{FF2B5EF4-FFF2-40B4-BE49-F238E27FC236}">
                  <a16:creationId xmlns:a16="http://schemas.microsoft.com/office/drawing/2014/main" id="{E8AB9794-4A3F-4C39-B028-4A656DF8A420}"/>
                </a:ext>
              </a:extLst>
            </p:cNvPr>
            <p:cNvSpPr/>
            <p:nvPr/>
          </p:nvSpPr>
          <p:spPr>
            <a:xfrm>
              <a:off x="457200" y="2391449"/>
              <a:ext cx="4136400" cy="2318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6" descr="http://phylopic.org/assets/images/submissions/b9d5547b-773c-46c8-841a-0846ff7f09ab.thumb.png">
              <a:extLst>
                <a:ext uri="{FF2B5EF4-FFF2-40B4-BE49-F238E27FC236}">
                  <a16:creationId xmlns:a16="http://schemas.microsoft.com/office/drawing/2014/main" id="{949867A0-D9EC-4804-A146-903965512B2D}"/>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294195" y="2326169"/>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phylopic.org/assets/images/submissions/416ec8c6-0ed1-4c9f-b4a4-8c1ef6496e84.thumb.png">
              <a:extLst>
                <a:ext uri="{FF2B5EF4-FFF2-40B4-BE49-F238E27FC236}">
                  <a16:creationId xmlns:a16="http://schemas.microsoft.com/office/drawing/2014/main" id="{72FA92B8-6F03-4944-9F41-997BA31B4C65}"/>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634669" y="255892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phylopic.org/assets/images/submissions/416ec8c6-0ed1-4c9f-b4a4-8c1ef6496e84.thumb.png">
              <a:extLst>
                <a:ext uri="{FF2B5EF4-FFF2-40B4-BE49-F238E27FC236}">
                  <a16:creationId xmlns:a16="http://schemas.microsoft.com/office/drawing/2014/main" id="{24958F09-4F47-4FC4-8D7C-43757822F83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161304" y="2616436"/>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http://phylopic.org/assets/images/submissions/b9d5547b-773c-46c8-841a-0846ff7f09ab.thumb.png">
              <a:extLst>
                <a:ext uri="{FF2B5EF4-FFF2-40B4-BE49-F238E27FC236}">
                  <a16:creationId xmlns:a16="http://schemas.microsoft.com/office/drawing/2014/main" id="{4E751531-CB5C-4A98-88FB-FB8A84561A3C}"/>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678517" y="2652543"/>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http://phylopic.org/assets/images/submissions/b9d5547b-773c-46c8-841a-0846ff7f09ab.thumb.png">
              <a:extLst>
                <a:ext uri="{FF2B5EF4-FFF2-40B4-BE49-F238E27FC236}">
                  <a16:creationId xmlns:a16="http://schemas.microsoft.com/office/drawing/2014/main" id="{DADE6914-550F-49A4-B2A7-882B39E7F1D6}"/>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80988" y="2851902"/>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4459EFB2-BE22-42F2-87B9-AA9553994D4D}"/>
                </a:ext>
              </a:extLst>
            </p:cNvPr>
            <p:cNvSpPr/>
            <p:nvPr/>
          </p:nvSpPr>
          <p:spPr>
            <a:xfrm>
              <a:off x="574675" y="2490926"/>
              <a:ext cx="1405326" cy="106385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44" name="Picture 2" descr="http://phylopic.org/assets/images/submissions/416ec8c6-0ed1-4c9f-b4a4-8c1ef6496e84.thumb.png">
              <a:extLst>
                <a:ext uri="{FF2B5EF4-FFF2-40B4-BE49-F238E27FC236}">
                  <a16:creationId xmlns:a16="http://schemas.microsoft.com/office/drawing/2014/main" id="{D69368D7-3601-47BB-B76B-11A6B7E64012}"/>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074400" y="3831957"/>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http://phylopic.org/assets/images/submissions/b9d5547b-773c-46c8-841a-0846ff7f09ab.thumb.png">
              <a:extLst>
                <a:ext uri="{FF2B5EF4-FFF2-40B4-BE49-F238E27FC236}">
                  <a16:creationId xmlns:a16="http://schemas.microsoft.com/office/drawing/2014/main" id="{8B7167A5-493A-406F-A239-085FBABF24FF}"/>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705614" y="360109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http://phylopic.org/assets/images/submissions/b9d5547b-773c-46c8-841a-0846ff7f09ab.thumb.png">
              <a:extLst>
                <a:ext uri="{FF2B5EF4-FFF2-40B4-BE49-F238E27FC236}">
                  <a16:creationId xmlns:a16="http://schemas.microsoft.com/office/drawing/2014/main" id="{40EC1E26-8A25-41A9-A15A-9A34BDB025F1}"/>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595305" y="3971170"/>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reeform: Shape 10">
              <a:extLst>
                <a:ext uri="{FF2B5EF4-FFF2-40B4-BE49-F238E27FC236}">
                  <a16:creationId xmlns:a16="http://schemas.microsoft.com/office/drawing/2014/main" id="{1028FC34-51F6-4CD6-BAC8-2DCC759C7B51}"/>
                </a:ext>
              </a:extLst>
            </p:cNvPr>
            <p:cNvSpPr/>
            <p:nvPr/>
          </p:nvSpPr>
          <p:spPr>
            <a:xfrm>
              <a:off x="2053652" y="3563748"/>
              <a:ext cx="2540833" cy="1143163"/>
            </a:xfrm>
            <a:custGeom>
              <a:avLst/>
              <a:gdLst>
                <a:gd name="connsiteX0" fmla="*/ 0 w 2540833"/>
                <a:gd name="connsiteY0" fmla="*/ 1143163 h 1143163"/>
                <a:gd name="connsiteX1" fmla="*/ 292309 w 2540833"/>
                <a:gd name="connsiteY1" fmla="*/ 348685 h 1143163"/>
                <a:gd name="connsiteX2" fmla="*/ 861935 w 2540833"/>
                <a:gd name="connsiteY2" fmla="*/ 48882 h 1143163"/>
                <a:gd name="connsiteX3" fmla="*/ 2540833 w 2540833"/>
                <a:gd name="connsiteY3" fmla="*/ 3911 h 1143163"/>
              </a:gdLst>
              <a:ahLst/>
              <a:cxnLst>
                <a:cxn ang="0">
                  <a:pos x="connsiteX0" y="connsiteY0"/>
                </a:cxn>
                <a:cxn ang="0">
                  <a:pos x="connsiteX1" y="connsiteY1"/>
                </a:cxn>
                <a:cxn ang="0">
                  <a:pos x="connsiteX2" y="connsiteY2"/>
                </a:cxn>
                <a:cxn ang="0">
                  <a:pos x="connsiteX3" y="connsiteY3"/>
                </a:cxn>
              </a:cxnLst>
              <a:rect l="l" t="t" r="r" b="b"/>
              <a:pathLst>
                <a:path w="2540833" h="1143163">
                  <a:moveTo>
                    <a:pt x="0" y="1143163"/>
                  </a:moveTo>
                  <a:cubicBezTo>
                    <a:pt x="74326" y="837114"/>
                    <a:pt x="148653" y="531065"/>
                    <a:pt x="292309" y="348685"/>
                  </a:cubicBezTo>
                  <a:cubicBezTo>
                    <a:pt x="435965" y="166305"/>
                    <a:pt x="487181" y="106344"/>
                    <a:pt x="861935" y="48882"/>
                  </a:cubicBezTo>
                  <a:cubicBezTo>
                    <a:pt x="1236689" y="-8580"/>
                    <a:pt x="1888761" y="-2335"/>
                    <a:pt x="2540833" y="3911"/>
                  </a:cubicBezTo>
                </a:path>
              </a:pathLst>
            </a:custGeom>
            <a:noFill/>
            <a:ln w="762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a:extLst>
                <a:ext uri="{FF2B5EF4-FFF2-40B4-BE49-F238E27FC236}">
                  <a16:creationId xmlns:a16="http://schemas.microsoft.com/office/drawing/2014/main" id="{014F2DE1-BE84-4E48-8BBE-5CFB655EEBF1}"/>
                </a:ext>
              </a:extLst>
            </p:cNvPr>
            <p:cNvSpPr/>
            <p:nvPr/>
          </p:nvSpPr>
          <p:spPr>
            <a:xfrm>
              <a:off x="3000339" y="3745377"/>
              <a:ext cx="1410549" cy="90529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74" name="Group 73">
            <a:extLst>
              <a:ext uri="{FF2B5EF4-FFF2-40B4-BE49-F238E27FC236}">
                <a16:creationId xmlns:a16="http://schemas.microsoft.com/office/drawing/2014/main" id="{F70C6403-C30D-43F0-A76E-3C3A3A7E4308}"/>
              </a:ext>
            </a:extLst>
          </p:cNvPr>
          <p:cNvGrpSpPr/>
          <p:nvPr/>
        </p:nvGrpSpPr>
        <p:grpSpPr>
          <a:xfrm>
            <a:off x="4762405" y="2324429"/>
            <a:ext cx="4137285" cy="2383680"/>
            <a:chOff x="457200" y="2326169"/>
            <a:chExt cx="4137285" cy="2383680"/>
          </a:xfrm>
        </p:grpSpPr>
        <p:sp>
          <p:nvSpPr>
            <p:cNvPr id="75" name="Rectangle 74">
              <a:extLst>
                <a:ext uri="{FF2B5EF4-FFF2-40B4-BE49-F238E27FC236}">
                  <a16:creationId xmlns:a16="http://schemas.microsoft.com/office/drawing/2014/main" id="{C772D05B-D383-4D27-9BE4-41949000A277}"/>
                </a:ext>
              </a:extLst>
            </p:cNvPr>
            <p:cNvSpPr/>
            <p:nvPr/>
          </p:nvSpPr>
          <p:spPr>
            <a:xfrm>
              <a:off x="457200" y="2391449"/>
              <a:ext cx="4136400" cy="2318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76" name="Picture 6" descr="http://phylopic.org/assets/images/submissions/b9d5547b-773c-46c8-841a-0846ff7f09ab.thumb.png">
              <a:extLst>
                <a:ext uri="{FF2B5EF4-FFF2-40B4-BE49-F238E27FC236}">
                  <a16:creationId xmlns:a16="http://schemas.microsoft.com/office/drawing/2014/main" id="{BC139AD6-1D7F-47DD-94C6-708CA7C6A3D7}"/>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294195" y="2326169"/>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descr="http://phylopic.org/assets/images/submissions/416ec8c6-0ed1-4c9f-b4a4-8c1ef6496e84.thumb.png">
              <a:extLst>
                <a:ext uri="{FF2B5EF4-FFF2-40B4-BE49-F238E27FC236}">
                  <a16:creationId xmlns:a16="http://schemas.microsoft.com/office/drawing/2014/main" id="{CEE36F51-22A7-43D0-96F6-59BA2C9709D4}"/>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634669" y="255892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descr="http://phylopic.org/assets/images/submissions/416ec8c6-0ed1-4c9f-b4a4-8c1ef6496e84.thumb.png">
              <a:extLst>
                <a:ext uri="{FF2B5EF4-FFF2-40B4-BE49-F238E27FC236}">
                  <a16:creationId xmlns:a16="http://schemas.microsoft.com/office/drawing/2014/main" id="{750FD0CC-517D-41E2-9D55-23485F190191}"/>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161304" y="2616436"/>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http://phylopic.org/assets/images/submissions/b9d5547b-773c-46c8-841a-0846ff7f09ab.thumb.png">
              <a:extLst>
                <a:ext uri="{FF2B5EF4-FFF2-40B4-BE49-F238E27FC236}">
                  <a16:creationId xmlns:a16="http://schemas.microsoft.com/office/drawing/2014/main" id="{BF9DCFCD-8F7C-4E1F-838D-991C48092588}"/>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678517" y="2652543"/>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6" descr="http://phylopic.org/assets/images/submissions/b9d5547b-773c-46c8-841a-0846ff7f09ab.thumb.png">
              <a:extLst>
                <a:ext uri="{FF2B5EF4-FFF2-40B4-BE49-F238E27FC236}">
                  <a16:creationId xmlns:a16="http://schemas.microsoft.com/office/drawing/2014/main" id="{5FA77405-1A6A-4F82-9AD4-98C0672394D7}"/>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80988" y="2851902"/>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5BBB1431-9DE2-4EEE-B915-0766FFBCDFB0}"/>
                </a:ext>
              </a:extLst>
            </p:cNvPr>
            <p:cNvSpPr/>
            <p:nvPr/>
          </p:nvSpPr>
          <p:spPr>
            <a:xfrm>
              <a:off x="3074400" y="2472881"/>
              <a:ext cx="1410549" cy="90529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82" name="Rectangle 81">
              <a:extLst>
                <a:ext uri="{FF2B5EF4-FFF2-40B4-BE49-F238E27FC236}">
                  <a16:creationId xmlns:a16="http://schemas.microsoft.com/office/drawing/2014/main" id="{73C69C38-CCEC-44EF-AF9C-C55A90A67E72}"/>
                </a:ext>
              </a:extLst>
            </p:cNvPr>
            <p:cNvSpPr/>
            <p:nvPr/>
          </p:nvSpPr>
          <p:spPr>
            <a:xfrm>
              <a:off x="574675" y="2490926"/>
              <a:ext cx="1405326" cy="106385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83" name="Picture 2" descr="http://phylopic.org/assets/images/submissions/416ec8c6-0ed1-4c9f-b4a4-8c1ef6496e84.thumb.png">
              <a:extLst>
                <a:ext uri="{FF2B5EF4-FFF2-40B4-BE49-F238E27FC236}">
                  <a16:creationId xmlns:a16="http://schemas.microsoft.com/office/drawing/2014/main" id="{4F59FCA5-CF73-41BB-BB49-DDDA0CD07063}"/>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074400" y="3831957"/>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 descr="http://phylopic.org/assets/images/submissions/b9d5547b-773c-46c8-841a-0846ff7f09ab.thumb.png">
              <a:extLst>
                <a:ext uri="{FF2B5EF4-FFF2-40B4-BE49-F238E27FC236}">
                  <a16:creationId xmlns:a16="http://schemas.microsoft.com/office/drawing/2014/main" id="{EB76C499-3E55-469E-B154-50E623200DAE}"/>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705614" y="360109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6" descr="http://phylopic.org/assets/images/submissions/b9d5547b-773c-46c8-841a-0846ff7f09ab.thumb.png">
              <a:extLst>
                <a:ext uri="{FF2B5EF4-FFF2-40B4-BE49-F238E27FC236}">
                  <a16:creationId xmlns:a16="http://schemas.microsoft.com/office/drawing/2014/main" id="{F8F7CDC3-32B0-4229-838A-3432E6B5D36A}"/>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595305" y="3971170"/>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86" name="Freeform: Shape 85">
              <a:extLst>
                <a:ext uri="{FF2B5EF4-FFF2-40B4-BE49-F238E27FC236}">
                  <a16:creationId xmlns:a16="http://schemas.microsoft.com/office/drawing/2014/main" id="{6355B614-1B0B-45AB-8138-84BB212D5CC4}"/>
                </a:ext>
              </a:extLst>
            </p:cNvPr>
            <p:cNvSpPr/>
            <p:nvPr/>
          </p:nvSpPr>
          <p:spPr>
            <a:xfrm>
              <a:off x="2053652" y="3563748"/>
              <a:ext cx="2540833" cy="1143163"/>
            </a:xfrm>
            <a:custGeom>
              <a:avLst/>
              <a:gdLst>
                <a:gd name="connsiteX0" fmla="*/ 0 w 2540833"/>
                <a:gd name="connsiteY0" fmla="*/ 1143163 h 1143163"/>
                <a:gd name="connsiteX1" fmla="*/ 292309 w 2540833"/>
                <a:gd name="connsiteY1" fmla="*/ 348685 h 1143163"/>
                <a:gd name="connsiteX2" fmla="*/ 861935 w 2540833"/>
                <a:gd name="connsiteY2" fmla="*/ 48882 h 1143163"/>
                <a:gd name="connsiteX3" fmla="*/ 2540833 w 2540833"/>
                <a:gd name="connsiteY3" fmla="*/ 3911 h 1143163"/>
              </a:gdLst>
              <a:ahLst/>
              <a:cxnLst>
                <a:cxn ang="0">
                  <a:pos x="connsiteX0" y="connsiteY0"/>
                </a:cxn>
                <a:cxn ang="0">
                  <a:pos x="connsiteX1" y="connsiteY1"/>
                </a:cxn>
                <a:cxn ang="0">
                  <a:pos x="connsiteX2" y="connsiteY2"/>
                </a:cxn>
                <a:cxn ang="0">
                  <a:pos x="connsiteX3" y="connsiteY3"/>
                </a:cxn>
              </a:cxnLst>
              <a:rect l="l" t="t" r="r" b="b"/>
              <a:pathLst>
                <a:path w="2540833" h="1143163">
                  <a:moveTo>
                    <a:pt x="0" y="1143163"/>
                  </a:moveTo>
                  <a:cubicBezTo>
                    <a:pt x="74326" y="837114"/>
                    <a:pt x="148653" y="531065"/>
                    <a:pt x="292309" y="348685"/>
                  </a:cubicBezTo>
                  <a:cubicBezTo>
                    <a:pt x="435965" y="166305"/>
                    <a:pt x="487181" y="106344"/>
                    <a:pt x="861935" y="48882"/>
                  </a:cubicBezTo>
                  <a:cubicBezTo>
                    <a:pt x="1236689" y="-8580"/>
                    <a:pt x="1888761" y="-2335"/>
                    <a:pt x="2540833" y="3911"/>
                  </a:cubicBezTo>
                </a:path>
              </a:pathLst>
            </a:custGeom>
            <a:noFill/>
            <a:ln w="762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8" name="Multiply 46">
            <a:extLst>
              <a:ext uri="{FF2B5EF4-FFF2-40B4-BE49-F238E27FC236}">
                <a16:creationId xmlns:a16="http://schemas.microsoft.com/office/drawing/2014/main" id="{1DB1ACBB-F1F1-4F32-927B-CD152463344E}"/>
              </a:ext>
            </a:extLst>
          </p:cNvPr>
          <p:cNvSpPr/>
          <p:nvPr/>
        </p:nvSpPr>
        <p:spPr>
          <a:xfrm>
            <a:off x="577698" y="3590050"/>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47" name="Picture 2" descr="http://www.clker.com/cliparts/2/k/n/l/C/Q/transparent-green-checkmark-md.png">
            <a:extLst>
              <a:ext uri="{FF2B5EF4-FFF2-40B4-BE49-F238E27FC236}">
                <a16:creationId xmlns:a16="http://schemas.microsoft.com/office/drawing/2014/main" id="{5124E996-FE20-4A0C-99AE-93C457AB52A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5962" y="3733178"/>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764CF014-2806-463F-B3F1-EE2FA13FE2C9}"/>
              </a:ext>
            </a:extLst>
          </p:cNvPr>
          <p:cNvSpPr txBox="1"/>
          <p:nvPr/>
        </p:nvSpPr>
        <p:spPr>
          <a:xfrm>
            <a:off x="338736" y="4740862"/>
            <a:ext cx="1177565" cy="369332"/>
          </a:xfrm>
          <a:prstGeom prst="rect">
            <a:avLst/>
          </a:prstGeom>
          <a:noFill/>
        </p:spPr>
        <p:txBody>
          <a:bodyPr wrap="square" rtlCol="0">
            <a:spAutoFit/>
          </a:bodyPr>
          <a:lstStyle/>
          <a:p>
            <a:r>
              <a:rPr lang="en-AU" dirty="0"/>
              <a:t>Highway</a:t>
            </a:r>
          </a:p>
        </p:txBody>
      </p:sp>
      <p:cxnSp>
        <p:nvCxnSpPr>
          <p:cNvPr id="20" name="Straight Arrow Connector 19">
            <a:extLst>
              <a:ext uri="{FF2B5EF4-FFF2-40B4-BE49-F238E27FC236}">
                <a16:creationId xmlns:a16="http://schemas.microsoft.com/office/drawing/2014/main" id="{C19C81FB-8D38-4E16-BE56-1B594AB1A251}"/>
              </a:ext>
            </a:extLst>
          </p:cNvPr>
          <p:cNvCxnSpPr/>
          <p:nvPr/>
        </p:nvCxnSpPr>
        <p:spPr>
          <a:xfrm flipV="1">
            <a:off x="1277338" y="4467579"/>
            <a:ext cx="702663" cy="5029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10608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596"/>
            <a:ext cx="8229600" cy="857250"/>
          </a:xfrm>
        </p:spPr>
        <p:txBody>
          <a:bodyPr/>
          <a:lstStyle/>
          <a:p>
            <a:r>
              <a:rPr lang="en-AU" dirty="0"/>
              <a:t>Principle complementarity</a:t>
            </a:r>
          </a:p>
        </p:txBody>
      </p:sp>
      <p:sp>
        <p:nvSpPr>
          <p:cNvPr id="3" name="Content Placeholder 2"/>
          <p:cNvSpPr>
            <a:spLocks noGrp="1"/>
          </p:cNvSpPr>
          <p:nvPr>
            <p:ph idx="1"/>
          </p:nvPr>
        </p:nvSpPr>
        <p:spPr>
          <a:xfrm>
            <a:off x="178814" y="816943"/>
            <a:ext cx="8763586" cy="1658639"/>
          </a:xfrm>
        </p:spPr>
        <p:txBody>
          <a:bodyPr>
            <a:normAutofit fontScale="92500"/>
          </a:bodyPr>
          <a:lstStyle/>
          <a:p>
            <a:pPr marL="0" indent="0" algn="ctr">
              <a:buNone/>
            </a:pPr>
            <a:r>
              <a:rPr lang="en-AU" dirty="0"/>
              <a:t>Protected areas should “complement” each other to maximize the performance of the overall protected area network (including. </a:t>
            </a:r>
            <a:r>
              <a:rPr lang="en-AU" dirty="0">
                <a:solidFill>
                  <a:srgbClr val="00B050"/>
                </a:solidFill>
              </a:rPr>
              <a:t>existing protected areas</a:t>
            </a:r>
            <a:r>
              <a:rPr lang="en-AU" dirty="0"/>
              <a:t>)</a:t>
            </a:r>
          </a:p>
        </p:txBody>
      </p:sp>
      <p:grpSp>
        <p:nvGrpSpPr>
          <p:cNvPr id="26" name="Group 25"/>
          <p:cNvGrpSpPr/>
          <p:nvPr/>
        </p:nvGrpSpPr>
        <p:grpSpPr>
          <a:xfrm>
            <a:off x="457200" y="2257912"/>
            <a:ext cx="4136400" cy="2451937"/>
            <a:chOff x="457200" y="2477831"/>
            <a:chExt cx="4136400" cy="2451937"/>
          </a:xfrm>
        </p:grpSpPr>
        <p:sp>
          <p:nvSpPr>
            <p:cNvPr id="5" name="Rectangle 4"/>
            <p:cNvSpPr/>
            <p:nvPr/>
          </p:nvSpPr>
          <p:spPr>
            <a:xfrm>
              <a:off x="457200" y="2611368"/>
              <a:ext cx="4136400" cy="2318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044484" y="4233436"/>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phylopic.org/assets/images/submissions/c07ce7b7-5fb5-484f-83a0-567bb0795e18.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780813" y="4301278"/>
              <a:ext cx="378617" cy="3786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294195" y="254608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556990" y="3817207"/>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3699873" y="3757082"/>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634669" y="2778842"/>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161304" y="283635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3678517" y="287246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2220762" y="3996412"/>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780988" y="307182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3705614" y="247783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562888" y="4307008"/>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2142587" y="4164101"/>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a:off x="942430" y="3908236"/>
              <a:ext cx="1922729" cy="95022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Rectangle 23"/>
            <p:cNvSpPr/>
            <p:nvPr/>
          </p:nvSpPr>
          <p:spPr>
            <a:xfrm>
              <a:off x="3074400" y="2692800"/>
              <a:ext cx="1410549" cy="90529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24"/>
            <p:cNvSpPr/>
            <p:nvPr/>
          </p:nvSpPr>
          <p:spPr>
            <a:xfrm>
              <a:off x="574675" y="2710845"/>
              <a:ext cx="1405326" cy="106385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7" name="Group 26"/>
          <p:cNvGrpSpPr/>
          <p:nvPr/>
        </p:nvGrpSpPr>
        <p:grpSpPr>
          <a:xfrm>
            <a:off x="4863249" y="2235533"/>
            <a:ext cx="4136400" cy="2451937"/>
            <a:chOff x="457200" y="2477831"/>
            <a:chExt cx="4136400" cy="2451937"/>
          </a:xfrm>
        </p:grpSpPr>
        <p:sp>
          <p:nvSpPr>
            <p:cNvPr id="28" name="Rectangle 27"/>
            <p:cNvSpPr/>
            <p:nvPr/>
          </p:nvSpPr>
          <p:spPr>
            <a:xfrm>
              <a:off x="457200" y="2611368"/>
              <a:ext cx="4136400" cy="2318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9"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044484" y="4233436"/>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phylopic.org/assets/images/submissions/c07ce7b7-5fb5-484f-83a0-567bb0795e18.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780813" y="4301278"/>
              <a:ext cx="378617" cy="37861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294195" y="254608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556990" y="3817207"/>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3699873" y="3757082"/>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634669" y="2778842"/>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161304" y="283635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3678517" y="287246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2220762" y="3996412"/>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780988" y="307182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3705614" y="247783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562888" y="4307008"/>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2142587" y="4164101"/>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p:cNvSpPr/>
            <p:nvPr/>
          </p:nvSpPr>
          <p:spPr>
            <a:xfrm>
              <a:off x="3632235" y="3844449"/>
              <a:ext cx="702165" cy="94663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Rectangle 43"/>
            <p:cNvSpPr/>
            <p:nvPr/>
          </p:nvSpPr>
          <p:spPr>
            <a:xfrm>
              <a:off x="3074400" y="2692800"/>
              <a:ext cx="1410549" cy="90529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5" name="Rectangle 44"/>
            <p:cNvSpPr/>
            <p:nvPr/>
          </p:nvSpPr>
          <p:spPr>
            <a:xfrm>
              <a:off x="574675" y="2710845"/>
              <a:ext cx="1405326" cy="106385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46" name="Picture 2" descr="http://www.clker.com/cliparts/2/k/n/l/C/Q/transparent-green-checkmark-md.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92363" y="2772389"/>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47" name="Multiply 46"/>
          <p:cNvSpPr/>
          <p:nvPr/>
        </p:nvSpPr>
        <p:spPr>
          <a:xfrm>
            <a:off x="-110518" y="3776493"/>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TextBox 47"/>
          <p:cNvSpPr txBox="1"/>
          <p:nvPr/>
        </p:nvSpPr>
        <p:spPr>
          <a:xfrm>
            <a:off x="2134196" y="4793956"/>
            <a:ext cx="70098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a:ea typeface="+mn-ea"/>
                <a:cs typeface="+mn-cs"/>
              </a:rPr>
              <a:t>Vane-Wright et al. (1991)</a:t>
            </a:r>
            <a:r>
              <a:rPr lang="en-AU" dirty="0">
                <a:solidFill>
                  <a:prstClr val="white"/>
                </a:solidFill>
                <a:latin typeface="Calibri"/>
              </a:rPr>
              <a:t> Biol Cons</a:t>
            </a:r>
            <a:r>
              <a:rPr kumimoji="0" lang="en-AU" sz="1800" b="0" i="0" u="none" strike="noStrike" kern="1200" cap="none" spc="0" normalizeH="0" baseline="0" noProof="0" dirty="0">
                <a:ln>
                  <a:noFill/>
                </a:ln>
                <a:solidFill>
                  <a:prstClr val="white"/>
                </a:solidFill>
                <a:effectLst/>
                <a:uLnTx/>
                <a:uFillTx/>
                <a:latin typeface="Calibri"/>
                <a:ea typeface="+mn-ea"/>
                <a:cs typeface="+mn-cs"/>
              </a:rPr>
              <a:t>, DOI:10.1016/0006-3207(91)90030-D</a:t>
            </a:r>
          </a:p>
        </p:txBody>
      </p:sp>
    </p:spTree>
    <p:extLst>
      <p:ext uri="{BB962C8B-B14F-4D97-AF65-F5344CB8AC3E}">
        <p14:creationId xmlns:p14="http://schemas.microsoft.com/office/powerpoint/2010/main" val="2897837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Oval 6"/>
          <p:cNvSpPr/>
          <p:nvPr/>
        </p:nvSpPr>
        <p:spPr>
          <a:xfrm>
            <a:off x="4106112" y="3337824"/>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Oval 7"/>
          <p:cNvSpPr/>
          <p:nvPr/>
        </p:nvSpPr>
        <p:spPr>
          <a:xfrm>
            <a:off x="1321101" y="1712923"/>
            <a:ext cx="1657378" cy="1137884"/>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Oval 8"/>
          <p:cNvSpPr/>
          <p:nvPr/>
        </p:nvSpPr>
        <p:spPr>
          <a:xfrm>
            <a:off x="1801929" y="1900237"/>
            <a:ext cx="1657378" cy="1137884"/>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Oval 9"/>
          <p:cNvSpPr/>
          <p:nvPr/>
        </p:nvSpPr>
        <p:spPr>
          <a:xfrm>
            <a:off x="2261840" y="1780845"/>
            <a:ext cx="1657378" cy="1137884"/>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Oval 10"/>
          <p:cNvSpPr/>
          <p:nvPr/>
        </p:nvSpPr>
        <p:spPr>
          <a:xfrm>
            <a:off x="5718101" y="1799539"/>
            <a:ext cx="1651602" cy="1133918"/>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Oval 11"/>
          <p:cNvSpPr/>
          <p:nvPr/>
        </p:nvSpPr>
        <p:spPr>
          <a:xfrm>
            <a:off x="6153432" y="1999339"/>
            <a:ext cx="1651602" cy="1133918"/>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Oval 12"/>
          <p:cNvSpPr/>
          <p:nvPr/>
        </p:nvSpPr>
        <p:spPr>
          <a:xfrm>
            <a:off x="6674665" y="1867459"/>
            <a:ext cx="1651602" cy="1133918"/>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1172974"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666251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208789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p:nvSpPr>
        <p:spPr>
          <a:xfrm>
            <a:off x="3002823"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Rectangle 17"/>
          <p:cNvSpPr/>
          <p:nvPr/>
        </p:nvSpPr>
        <p:spPr>
          <a:xfrm>
            <a:off x="39177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Rectangle 18"/>
          <p:cNvSpPr/>
          <p:nvPr/>
        </p:nvSpPr>
        <p:spPr>
          <a:xfrm>
            <a:off x="4832671"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Rectangle 19"/>
          <p:cNvSpPr/>
          <p:nvPr/>
        </p:nvSpPr>
        <p:spPr>
          <a:xfrm>
            <a:off x="5747595"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Rectangle 20"/>
          <p:cNvSpPr/>
          <p:nvPr/>
        </p:nvSpPr>
        <p:spPr>
          <a:xfrm>
            <a:off x="75774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Rectangle 21"/>
          <p:cNvSpPr/>
          <p:nvPr/>
        </p:nvSpPr>
        <p:spPr>
          <a:xfrm>
            <a:off x="1172974"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Rectangle 22"/>
          <p:cNvSpPr/>
          <p:nvPr/>
        </p:nvSpPr>
        <p:spPr>
          <a:xfrm>
            <a:off x="666251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Rectangle 23"/>
          <p:cNvSpPr/>
          <p:nvPr/>
        </p:nvSpPr>
        <p:spPr>
          <a:xfrm>
            <a:off x="208789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24"/>
          <p:cNvSpPr/>
          <p:nvPr/>
        </p:nvSpPr>
        <p:spPr>
          <a:xfrm>
            <a:off x="3002823"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25"/>
          <p:cNvSpPr/>
          <p:nvPr/>
        </p:nvSpPr>
        <p:spPr>
          <a:xfrm>
            <a:off x="39177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26"/>
          <p:cNvSpPr/>
          <p:nvPr/>
        </p:nvSpPr>
        <p:spPr>
          <a:xfrm>
            <a:off x="4832671"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27"/>
          <p:cNvSpPr/>
          <p:nvPr/>
        </p:nvSpPr>
        <p:spPr>
          <a:xfrm>
            <a:off x="5747595"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Rectangle 28"/>
          <p:cNvSpPr/>
          <p:nvPr/>
        </p:nvSpPr>
        <p:spPr>
          <a:xfrm>
            <a:off x="75774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Rectangle 29"/>
          <p:cNvSpPr/>
          <p:nvPr/>
        </p:nvSpPr>
        <p:spPr>
          <a:xfrm>
            <a:off x="1172974"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Rectangle 30"/>
          <p:cNvSpPr/>
          <p:nvPr/>
        </p:nvSpPr>
        <p:spPr>
          <a:xfrm>
            <a:off x="666251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2" name="Rectangle 31"/>
          <p:cNvSpPr/>
          <p:nvPr/>
        </p:nvSpPr>
        <p:spPr>
          <a:xfrm>
            <a:off x="208789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Rectangle 32"/>
          <p:cNvSpPr/>
          <p:nvPr/>
        </p:nvSpPr>
        <p:spPr>
          <a:xfrm>
            <a:off x="3002823"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Rectangle 33"/>
          <p:cNvSpPr/>
          <p:nvPr/>
        </p:nvSpPr>
        <p:spPr>
          <a:xfrm>
            <a:off x="39177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Rectangle 34"/>
          <p:cNvSpPr/>
          <p:nvPr/>
        </p:nvSpPr>
        <p:spPr>
          <a:xfrm>
            <a:off x="4832671"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Rectangle 35"/>
          <p:cNvSpPr/>
          <p:nvPr/>
        </p:nvSpPr>
        <p:spPr>
          <a:xfrm>
            <a:off x="5747595"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Rectangle 36"/>
          <p:cNvSpPr/>
          <p:nvPr/>
        </p:nvSpPr>
        <p:spPr>
          <a:xfrm>
            <a:off x="75774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Rectangle 37"/>
          <p:cNvSpPr/>
          <p:nvPr/>
        </p:nvSpPr>
        <p:spPr>
          <a:xfrm>
            <a:off x="1172974"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Rectangle 38"/>
          <p:cNvSpPr/>
          <p:nvPr/>
        </p:nvSpPr>
        <p:spPr>
          <a:xfrm>
            <a:off x="666251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Rectangle 39"/>
          <p:cNvSpPr/>
          <p:nvPr/>
        </p:nvSpPr>
        <p:spPr>
          <a:xfrm>
            <a:off x="208789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Rectangle 40"/>
          <p:cNvSpPr/>
          <p:nvPr/>
        </p:nvSpPr>
        <p:spPr>
          <a:xfrm>
            <a:off x="3002823"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Rectangle 41"/>
          <p:cNvSpPr/>
          <p:nvPr/>
        </p:nvSpPr>
        <p:spPr>
          <a:xfrm>
            <a:off x="39177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Rectangle 42"/>
          <p:cNvSpPr/>
          <p:nvPr/>
        </p:nvSpPr>
        <p:spPr>
          <a:xfrm>
            <a:off x="4832671"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Rectangle 43"/>
          <p:cNvSpPr/>
          <p:nvPr/>
        </p:nvSpPr>
        <p:spPr>
          <a:xfrm>
            <a:off x="5747595"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5" name="Rectangle 44"/>
          <p:cNvSpPr/>
          <p:nvPr/>
        </p:nvSpPr>
        <p:spPr>
          <a:xfrm>
            <a:off x="75774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6" name="Rectangle 45"/>
          <p:cNvSpPr/>
          <p:nvPr/>
        </p:nvSpPr>
        <p:spPr>
          <a:xfrm>
            <a:off x="1146028"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7" name="Rectangle 46"/>
          <p:cNvSpPr/>
          <p:nvPr/>
        </p:nvSpPr>
        <p:spPr>
          <a:xfrm>
            <a:off x="6635573"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Rectangle 47"/>
          <p:cNvSpPr/>
          <p:nvPr/>
        </p:nvSpPr>
        <p:spPr>
          <a:xfrm>
            <a:off x="2060952"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Rectangle 48"/>
          <p:cNvSpPr/>
          <p:nvPr/>
        </p:nvSpPr>
        <p:spPr>
          <a:xfrm>
            <a:off x="2975877"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0" name="Rectangle 49"/>
          <p:cNvSpPr/>
          <p:nvPr/>
        </p:nvSpPr>
        <p:spPr>
          <a:xfrm>
            <a:off x="38908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Rectangle 50"/>
          <p:cNvSpPr/>
          <p:nvPr/>
        </p:nvSpPr>
        <p:spPr>
          <a:xfrm>
            <a:off x="4805725"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Rectangle 51"/>
          <p:cNvSpPr/>
          <p:nvPr/>
        </p:nvSpPr>
        <p:spPr>
          <a:xfrm>
            <a:off x="5720649"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3" name="Rectangle 52"/>
          <p:cNvSpPr/>
          <p:nvPr/>
        </p:nvSpPr>
        <p:spPr>
          <a:xfrm>
            <a:off x="75505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6" name="Title 1"/>
          <p:cNvSpPr>
            <a:spLocks noGrp="1"/>
          </p:cNvSpPr>
          <p:nvPr>
            <p:ph type="title"/>
          </p:nvPr>
        </p:nvSpPr>
        <p:spPr>
          <a:xfrm>
            <a:off x="457200" y="205979"/>
            <a:ext cx="8229600" cy="857250"/>
          </a:xfrm>
        </p:spPr>
        <p:txBody>
          <a:bodyPr>
            <a:normAutofit/>
          </a:bodyPr>
          <a:lstStyle/>
          <a:p>
            <a:r>
              <a:rPr lang="en-AU" b="1" dirty="0"/>
              <a:t>Reserve selection</a:t>
            </a:r>
          </a:p>
        </p:txBody>
      </p:sp>
      <p:sp>
        <p:nvSpPr>
          <p:cNvPr id="55" name="TextBox 54"/>
          <p:cNvSpPr txBox="1"/>
          <p:nvPr/>
        </p:nvSpPr>
        <p:spPr>
          <a:xfrm>
            <a:off x="1429537" y="346923"/>
            <a:ext cx="540533"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60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57" name="TextBox 56"/>
          <p:cNvSpPr txBox="1"/>
          <p:nvPr/>
        </p:nvSpPr>
        <p:spPr>
          <a:xfrm>
            <a:off x="8538560" y="3669845"/>
            <a:ext cx="540533"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60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58" name="TextBox 57"/>
          <p:cNvSpPr txBox="1"/>
          <p:nvPr/>
        </p:nvSpPr>
        <p:spPr>
          <a:xfrm>
            <a:off x="20825" y="3946393"/>
            <a:ext cx="540533"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60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59" name="TextBox 58"/>
          <p:cNvSpPr txBox="1"/>
          <p:nvPr/>
        </p:nvSpPr>
        <p:spPr>
          <a:xfrm>
            <a:off x="7634687" y="419649"/>
            <a:ext cx="540533"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60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60" name="TextBox 59"/>
          <p:cNvSpPr txBox="1"/>
          <p:nvPr/>
        </p:nvSpPr>
        <p:spPr>
          <a:xfrm>
            <a:off x="8516242" y="1881134"/>
            <a:ext cx="540533"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60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61" name="TextBox 60"/>
          <p:cNvSpPr txBox="1"/>
          <p:nvPr/>
        </p:nvSpPr>
        <p:spPr>
          <a:xfrm>
            <a:off x="25025" y="1582631"/>
            <a:ext cx="540533"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6000" b="1" i="0" u="none" strike="noStrike" kern="1200" cap="none" spc="0" normalizeH="0" baseline="0" noProof="0" dirty="0">
                <a:ln>
                  <a:noFill/>
                </a:ln>
                <a:solidFill>
                  <a:srgbClr val="FFFF00"/>
                </a:solidFill>
                <a:effectLst/>
                <a:uLnTx/>
                <a:uFillTx/>
                <a:latin typeface="Calibri"/>
                <a:ea typeface="+mn-ea"/>
                <a:cs typeface="+mn-cs"/>
              </a:rPr>
              <a:t>?</a:t>
            </a:r>
          </a:p>
        </p:txBody>
      </p:sp>
    </p:spTree>
    <p:extLst>
      <p:ext uri="{BB962C8B-B14F-4D97-AF65-F5344CB8AC3E}">
        <p14:creationId xmlns:p14="http://schemas.microsoft.com/office/powerpoint/2010/main" val="6609445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Straight Connector 59"/>
          <p:cNvCxnSpPr/>
          <p:nvPr/>
        </p:nvCxnSpPr>
        <p:spPr>
          <a:xfrm>
            <a:off x="1514986" y="1251029"/>
            <a:ext cx="0" cy="261843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1514986" y="3859755"/>
            <a:ext cx="4612214" cy="138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049" name="TextBox 2048"/>
          <p:cNvSpPr txBox="1"/>
          <p:nvPr/>
        </p:nvSpPr>
        <p:spPr>
          <a:xfrm>
            <a:off x="1997367" y="3965810"/>
            <a:ext cx="101822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2000</a:t>
            </a:r>
            <a:endParaRPr kumimoji="0" lang="en-AU" sz="3200" b="0" i="0" u="none" strike="noStrike" kern="1200" cap="none" spc="0" normalizeH="0" baseline="0" noProof="0" dirty="0">
              <a:ln>
                <a:noFill/>
              </a:ln>
              <a:solidFill>
                <a:prstClr val="white"/>
              </a:solidFill>
              <a:effectLst/>
              <a:uLnTx/>
              <a:uFillTx/>
              <a:latin typeface="Calibri"/>
              <a:ea typeface="+mn-ea"/>
              <a:cs typeface="+mn-cs"/>
            </a:endParaRPr>
          </a:p>
        </p:txBody>
      </p:sp>
      <p:sp>
        <p:nvSpPr>
          <p:cNvPr id="68" name="TextBox 67"/>
          <p:cNvSpPr txBox="1"/>
          <p:nvPr/>
        </p:nvSpPr>
        <p:spPr>
          <a:xfrm>
            <a:off x="5543359" y="3965810"/>
            <a:ext cx="128535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Future</a:t>
            </a:r>
            <a:endParaRPr kumimoji="0" lang="en-AU" sz="32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2052" name="Straight Connector 2051"/>
          <p:cNvCxnSpPr/>
          <p:nvPr/>
        </p:nvCxnSpPr>
        <p:spPr>
          <a:xfrm>
            <a:off x="2541944" y="3861135"/>
            <a:ext cx="0" cy="18987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052472" y="3859756"/>
            <a:ext cx="0" cy="18987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16200000">
            <a:off x="-550267" y="2298638"/>
            <a:ext cx="188218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800" b="0" i="0" u="none" strike="noStrike" kern="1200" cap="none" spc="0" normalizeH="0" baseline="0" noProof="0" dirty="0" smtClean="0">
                <a:ln>
                  <a:noFill/>
                </a:ln>
                <a:solidFill>
                  <a:prstClr val="white"/>
                </a:solidFill>
                <a:effectLst/>
                <a:uLnTx/>
                <a:uFillTx/>
                <a:latin typeface="Calibri"/>
                <a:ea typeface="+mn-ea"/>
                <a:cs typeface="+mn-cs"/>
              </a:rPr>
              <a:t>Biodiversity</a:t>
            </a:r>
            <a:endParaRPr kumimoji="0" lang="en-AU" sz="2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9" name="Right Arrow 18"/>
          <p:cNvSpPr/>
          <p:nvPr/>
        </p:nvSpPr>
        <p:spPr>
          <a:xfrm rot="16200000">
            <a:off x="446222" y="1529909"/>
            <a:ext cx="1109187" cy="551427"/>
          </a:xfrm>
          <a:prstGeom prst="rightArrow">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2" name="Right Arrow 31"/>
          <p:cNvSpPr/>
          <p:nvPr/>
        </p:nvSpPr>
        <p:spPr>
          <a:xfrm rot="5400000">
            <a:off x="405111" y="2988338"/>
            <a:ext cx="1191407" cy="551427"/>
          </a:xfrm>
          <a:prstGeom prst="rightArrow">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Freeform 28"/>
          <p:cNvSpPr/>
          <p:nvPr/>
        </p:nvSpPr>
        <p:spPr>
          <a:xfrm>
            <a:off x="2971687" y="2581153"/>
            <a:ext cx="3131980" cy="1013467"/>
          </a:xfrm>
          <a:custGeom>
            <a:avLst/>
            <a:gdLst>
              <a:gd name="connsiteX0" fmla="*/ 0 w 3599727"/>
              <a:gd name="connsiteY0" fmla="*/ 0 h 1099595"/>
              <a:gd name="connsiteX1" fmla="*/ 1921398 w 3599727"/>
              <a:gd name="connsiteY1" fmla="*/ 879676 h 1099595"/>
              <a:gd name="connsiteX2" fmla="*/ 3599727 w 3599727"/>
              <a:gd name="connsiteY2" fmla="*/ 1099595 h 1099595"/>
            </a:gdLst>
            <a:ahLst/>
            <a:cxnLst>
              <a:cxn ang="0">
                <a:pos x="connsiteX0" y="connsiteY0"/>
              </a:cxn>
              <a:cxn ang="0">
                <a:pos x="connsiteX1" y="connsiteY1"/>
              </a:cxn>
              <a:cxn ang="0">
                <a:pos x="connsiteX2" y="connsiteY2"/>
              </a:cxn>
            </a:cxnLst>
            <a:rect l="l" t="t" r="r" b="b"/>
            <a:pathLst>
              <a:path w="3599727" h="1099595">
                <a:moveTo>
                  <a:pt x="0" y="0"/>
                </a:moveTo>
                <a:cubicBezTo>
                  <a:pt x="660722" y="348205"/>
                  <a:pt x="1321444" y="696410"/>
                  <a:pt x="1921398" y="879676"/>
                </a:cubicBezTo>
                <a:cubicBezTo>
                  <a:pt x="2521353" y="1062942"/>
                  <a:pt x="3060540" y="1081268"/>
                  <a:pt x="3599727" y="1099595"/>
                </a:cubicBezTo>
              </a:path>
            </a:pathLst>
          </a:cu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34"/>
          <p:cNvSpPr/>
          <p:nvPr/>
        </p:nvSpPr>
        <p:spPr>
          <a:xfrm>
            <a:off x="1663748" y="1805649"/>
            <a:ext cx="1307940" cy="775503"/>
          </a:xfrm>
          <a:custGeom>
            <a:avLst/>
            <a:gdLst>
              <a:gd name="connsiteX0" fmla="*/ 0 w 1365813"/>
              <a:gd name="connsiteY0" fmla="*/ 0 h 787079"/>
              <a:gd name="connsiteX1" fmla="*/ 370390 w 1365813"/>
              <a:gd name="connsiteY1" fmla="*/ 277793 h 787079"/>
              <a:gd name="connsiteX2" fmla="*/ 775504 w 1365813"/>
              <a:gd name="connsiteY2" fmla="*/ 544010 h 787079"/>
              <a:gd name="connsiteX3" fmla="*/ 1365813 w 1365813"/>
              <a:gd name="connsiteY3" fmla="*/ 787079 h 787079"/>
            </a:gdLst>
            <a:ahLst/>
            <a:cxnLst>
              <a:cxn ang="0">
                <a:pos x="connsiteX0" y="connsiteY0"/>
              </a:cxn>
              <a:cxn ang="0">
                <a:pos x="connsiteX1" y="connsiteY1"/>
              </a:cxn>
              <a:cxn ang="0">
                <a:pos x="connsiteX2" y="connsiteY2"/>
              </a:cxn>
              <a:cxn ang="0">
                <a:pos x="connsiteX3" y="connsiteY3"/>
              </a:cxn>
            </a:cxnLst>
            <a:rect l="l" t="t" r="r" b="b"/>
            <a:pathLst>
              <a:path w="1365813" h="787079">
                <a:moveTo>
                  <a:pt x="0" y="0"/>
                </a:moveTo>
                <a:cubicBezTo>
                  <a:pt x="120569" y="93562"/>
                  <a:pt x="241139" y="187125"/>
                  <a:pt x="370390" y="277793"/>
                </a:cubicBezTo>
                <a:cubicBezTo>
                  <a:pt x="499641" y="368461"/>
                  <a:pt x="609600" y="459129"/>
                  <a:pt x="775504" y="544010"/>
                </a:cubicBezTo>
                <a:cubicBezTo>
                  <a:pt x="941408" y="628891"/>
                  <a:pt x="1153610" y="707985"/>
                  <a:pt x="1365813" y="787079"/>
                </a:cubicBezTo>
              </a:path>
            </a:pathLst>
          </a:custGeom>
          <a:no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TextBox 36"/>
          <p:cNvSpPr txBox="1"/>
          <p:nvPr/>
        </p:nvSpPr>
        <p:spPr>
          <a:xfrm>
            <a:off x="6253230" y="3267660"/>
            <a:ext cx="1956818"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3200" b="0" i="1" u="none" strike="noStrike" kern="1200" cap="none" spc="0" normalizeH="0" baseline="0" noProof="0" dirty="0" smtClean="0">
                <a:ln>
                  <a:noFill/>
                </a:ln>
                <a:solidFill>
                  <a:prstClr val="white"/>
                </a:solidFill>
                <a:effectLst/>
                <a:uLnTx/>
                <a:uFillTx/>
                <a:latin typeface="Calibri"/>
                <a:ea typeface="+mn-ea"/>
                <a:cs typeface="+mn-cs"/>
              </a:rPr>
              <a:t>Status quo</a:t>
            </a:r>
            <a:endParaRPr kumimoji="0" lang="en-AU" sz="3200" b="0" i="1" u="none" strike="noStrike" kern="1200" cap="none" spc="0" normalizeH="0" baseline="0" noProof="0" dirty="0">
              <a:ln>
                <a:noFill/>
              </a:ln>
              <a:solidFill>
                <a:prstClr val="white"/>
              </a:solidFill>
              <a:effectLst/>
              <a:uLnTx/>
              <a:uFillTx/>
              <a:latin typeface="Calibri"/>
              <a:ea typeface="+mn-ea"/>
              <a:cs typeface="+mn-cs"/>
            </a:endParaRPr>
          </a:p>
        </p:txBody>
      </p:sp>
      <p:sp>
        <p:nvSpPr>
          <p:cNvPr id="5" name="TextBox 4"/>
          <p:cNvSpPr txBox="1"/>
          <p:nvPr/>
        </p:nvSpPr>
        <p:spPr>
          <a:xfrm>
            <a:off x="2409769" y="662804"/>
            <a:ext cx="108145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smtClean="0">
                <a:ln>
                  <a:noFill/>
                </a:ln>
                <a:solidFill>
                  <a:prstClr val="white"/>
                </a:solidFill>
                <a:effectLst/>
                <a:uLnTx/>
                <a:uFillTx/>
                <a:latin typeface="Calibri"/>
                <a:ea typeface="+mn-ea"/>
                <a:cs typeface="+mn-cs"/>
              </a:rPr>
              <a:t>Now</a:t>
            </a:r>
            <a:endParaRPr kumimoji="0" lang="en-AU" sz="3600" b="1" i="0" u="none" strike="noStrike" kern="1200" cap="none" spc="0" normalizeH="0" baseline="0" noProof="0" dirty="0">
              <a:ln>
                <a:noFill/>
              </a:ln>
              <a:solidFill>
                <a:prstClr val="white"/>
              </a:solidFill>
              <a:effectLst/>
              <a:uLnTx/>
              <a:uFillTx/>
              <a:latin typeface="Calibri"/>
              <a:ea typeface="+mn-ea"/>
              <a:cs typeface="+mn-cs"/>
            </a:endParaRPr>
          </a:p>
        </p:txBody>
      </p:sp>
      <p:cxnSp>
        <p:nvCxnSpPr>
          <p:cNvPr id="2048" name="Straight Connector 2047"/>
          <p:cNvCxnSpPr/>
          <p:nvPr/>
        </p:nvCxnSpPr>
        <p:spPr>
          <a:xfrm>
            <a:off x="2950495" y="1251029"/>
            <a:ext cx="37339" cy="2618439"/>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24032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7" name="Oval 6"/>
          <p:cNvSpPr/>
          <p:nvPr/>
        </p:nvSpPr>
        <p:spPr>
          <a:xfrm>
            <a:off x="4106111" y="3337822"/>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Oval 7"/>
          <p:cNvSpPr/>
          <p:nvPr/>
        </p:nvSpPr>
        <p:spPr>
          <a:xfrm>
            <a:off x="1321101" y="1712924"/>
            <a:ext cx="1657378" cy="1137883"/>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 name="Oval 8"/>
          <p:cNvSpPr/>
          <p:nvPr/>
        </p:nvSpPr>
        <p:spPr>
          <a:xfrm>
            <a:off x="1801929" y="1900238"/>
            <a:ext cx="1657378" cy="1137883"/>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Oval 9"/>
          <p:cNvSpPr/>
          <p:nvPr/>
        </p:nvSpPr>
        <p:spPr>
          <a:xfrm>
            <a:off x="2261840" y="1780844"/>
            <a:ext cx="1657378" cy="1137883"/>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 name="Oval 10"/>
          <p:cNvSpPr/>
          <p:nvPr/>
        </p:nvSpPr>
        <p:spPr>
          <a:xfrm>
            <a:off x="5718101" y="1799538"/>
            <a:ext cx="1651602" cy="1133917"/>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Oval 11"/>
          <p:cNvSpPr/>
          <p:nvPr/>
        </p:nvSpPr>
        <p:spPr>
          <a:xfrm>
            <a:off x="6153432" y="1999339"/>
            <a:ext cx="1651602" cy="1133917"/>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 name="Oval 12"/>
          <p:cNvSpPr/>
          <p:nvPr/>
        </p:nvSpPr>
        <p:spPr>
          <a:xfrm>
            <a:off x="6674665" y="1867458"/>
            <a:ext cx="1651602" cy="1133917"/>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4" name="Rectangle 13"/>
          <p:cNvSpPr/>
          <p:nvPr/>
        </p:nvSpPr>
        <p:spPr>
          <a:xfrm>
            <a:off x="1172974"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5" name="Rectangle 14"/>
          <p:cNvSpPr/>
          <p:nvPr/>
        </p:nvSpPr>
        <p:spPr>
          <a:xfrm>
            <a:off x="666251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Rectangle 15"/>
          <p:cNvSpPr/>
          <p:nvPr/>
        </p:nvSpPr>
        <p:spPr>
          <a:xfrm>
            <a:off x="208789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7" name="Rectangle 16"/>
          <p:cNvSpPr/>
          <p:nvPr/>
        </p:nvSpPr>
        <p:spPr>
          <a:xfrm>
            <a:off x="3002823"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8" name="Rectangle 17"/>
          <p:cNvSpPr/>
          <p:nvPr/>
        </p:nvSpPr>
        <p:spPr>
          <a:xfrm>
            <a:off x="39177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9" name="Rectangle 18"/>
          <p:cNvSpPr/>
          <p:nvPr/>
        </p:nvSpPr>
        <p:spPr>
          <a:xfrm>
            <a:off x="4832671"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0" name="Rectangle 19"/>
          <p:cNvSpPr/>
          <p:nvPr/>
        </p:nvSpPr>
        <p:spPr>
          <a:xfrm>
            <a:off x="5747595"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1" name="Rectangle 20"/>
          <p:cNvSpPr/>
          <p:nvPr/>
        </p:nvSpPr>
        <p:spPr>
          <a:xfrm>
            <a:off x="75774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2" name="Rectangle 21"/>
          <p:cNvSpPr/>
          <p:nvPr/>
        </p:nvSpPr>
        <p:spPr>
          <a:xfrm>
            <a:off x="1172974"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3" name="Rectangle 22"/>
          <p:cNvSpPr/>
          <p:nvPr/>
        </p:nvSpPr>
        <p:spPr>
          <a:xfrm>
            <a:off x="666251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4" name="Rectangle 23"/>
          <p:cNvSpPr/>
          <p:nvPr/>
        </p:nvSpPr>
        <p:spPr>
          <a:xfrm>
            <a:off x="208789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5" name="Rectangle 24"/>
          <p:cNvSpPr/>
          <p:nvPr/>
        </p:nvSpPr>
        <p:spPr>
          <a:xfrm>
            <a:off x="3002823"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 name="Rectangle 25"/>
          <p:cNvSpPr/>
          <p:nvPr/>
        </p:nvSpPr>
        <p:spPr>
          <a:xfrm>
            <a:off x="39177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Rectangle 26"/>
          <p:cNvSpPr/>
          <p:nvPr/>
        </p:nvSpPr>
        <p:spPr>
          <a:xfrm>
            <a:off x="4832671"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8" name="Rectangle 27"/>
          <p:cNvSpPr/>
          <p:nvPr/>
        </p:nvSpPr>
        <p:spPr>
          <a:xfrm>
            <a:off x="5747595"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9" name="Rectangle 28"/>
          <p:cNvSpPr/>
          <p:nvPr/>
        </p:nvSpPr>
        <p:spPr>
          <a:xfrm>
            <a:off x="75774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0" name="Rectangle 29"/>
          <p:cNvSpPr/>
          <p:nvPr/>
        </p:nvSpPr>
        <p:spPr>
          <a:xfrm>
            <a:off x="1172974"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1" name="Rectangle 30"/>
          <p:cNvSpPr/>
          <p:nvPr/>
        </p:nvSpPr>
        <p:spPr>
          <a:xfrm>
            <a:off x="666251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2" name="Rectangle 31"/>
          <p:cNvSpPr/>
          <p:nvPr/>
        </p:nvSpPr>
        <p:spPr>
          <a:xfrm>
            <a:off x="208789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3" name="Rectangle 32"/>
          <p:cNvSpPr/>
          <p:nvPr/>
        </p:nvSpPr>
        <p:spPr>
          <a:xfrm>
            <a:off x="3002823"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4" name="Rectangle 33"/>
          <p:cNvSpPr/>
          <p:nvPr/>
        </p:nvSpPr>
        <p:spPr>
          <a:xfrm>
            <a:off x="3917747" y="3473547"/>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5" name="Rectangle 34"/>
          <p:cNvSpPr/>
          <p:nvPr/>
        </p:nvSpPr>
        <p:spPr>
          <a:xfrm>
            <a:off x="4832671"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6" name="Rectangle 35"/>
          <p:cNvSpPr/>
          <p:nvPr/>
        </p:nvSpPr>
        <p:spPr>
          <a:xfrm>
            <a:off x="5747595"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7" name="Rectangle 36"/>
          <p:cNvSpPr/>
          <p:nvPr/>
        </p:nvSpPr>
        <p:spPr>
          <a:xfrm>
            <a:off x="7577447"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8" name="Rectangle 37"/>
          <p:cNvSpPr/>
          <p:nvPr/>
        </p:nvSpPr>
        <p:spPr>
          <a:xfrm>
            <a:off x="1172974"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9" name="Rectangle 38"/>
          <p:cNvSpPr/>
          <p:nvPr/>
        </p:nvSpPr>
        <p:spPr>
          <a:xfrm>
            <a:off x="666251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0" name="Rectangle 39"/>
          <p:cNvSpPr/>
          <p:nvPr/>
        </p:nvSpPr>
        <p:spPr>
          <a:xfrm>
            <a:off x="208789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1" name="Rectangle 40"/>
          <p:cNvSpPr/>
          <p:nvPr/>
        </p:nvSpPr>
        <p:spPr>
          <a:xfrm>
            <a:off x="3002823"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2" name="Rectangle 41"/>
          <p:cNvSpPr/>
          <p:nvPr/>
        </p:nvSpPr>
        <p:spPr>
          <a:xfrm>
            <a:off x="39177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3" name="Rectangle 42"/>
          <p:cNvSpPr/>
          <p:nvPr/>
        </p:nvSpPr>
        <p:spPr>
          <a:xfrm>
            <a:off x="4832671"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4" name="Rectangle 43"/>
          <p:cNvSpPr/>
          <p:nvPr/>
        </p:nvSpPr>
        <p:spPr>
          <a:xfrm>
            <a:off x="5747595"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5" name="Rectangle 44"/>
          <p:cNvSpPr/>
          <p:nvPr/>
        </p:nvSpPr>
        <p:spPr>
          <a:xfrm>
            <a:off x="75774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6" name="Rectangle 45"/>
          <p:cNvSpPr/>
          <p:nvPr/>
        </p:nvSpPr>
        <p:spPr>
          <a:xfrm>
            <a:off x="1146028"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7" name="Rectangle 46"/>
          <p:cNvSpPr/>
          <p:nvPr/>
        </p:nvSpPr>
        <p:spPr>
          <a:xfrm>
            <a:off x="6635573"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8" name="Rectangle 47"/>
          <p:cNvSpPr/>
          <p:nvPr/>
        </p:nvSpPr>
        <p:spPr>
          <a:xfrm>
            <a:off x="2060952"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9" name="Rectangle 48"/>
          <p:cNvSpPr/>
          <p:nvPr/>
        </p:nvSpPr>
        <p:spPr>
          <a:xfrm>
            <a:off x="2975877"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0" name="Rectangle 49"/>
          <p:cNvSpPr/>
          <p:nvPr/>
        </p:nvSpPr>
        <p:spPr>
          <a:xfrm>
            <a:off x="38908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1" name="Rectangle 50"/>
          <p:cNvSpPr/>
          <p:nvPr/>
        </p:nvSpPr>
        <p:spPr>
          <a:xfrm>
            <a:off x="4805725"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2" name="Rectangle 51"/>
          <p:cNvSpPr/>
          <p:nvPr/>
        </p:nvSpPr>
        <p:spPr>
          <a:xfrm>
            <a:off x="5720649"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3" name="Rectangle 52"/>
          <p:cNvSpPr/>
          <p:nvPr/>
        </p:nvSpPr>
        <p:spPr>
          <a:xfrm>
            <a:off x="75505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6" name="Title 1"/>
          <p:cNvSpPr>
            <a:spLocks noGrp="1"/>
          </p:cNvSpPr>
          <p:nvPr>
            <p:ph type="title"/>
          </p:nvPr>
        </p:nvSpPr>
        <p:spPr>
          <a:xfrm>
            <a:off x="457200" y="205979"/>
            <a:ext cx="8229600" cy="857250"/>
          </a:xfrm>
        </p:spPr>
        <p:txBody>
          <a:bodyPr>
            <a:normAutofit/>
          </a:bodyPr>
          <a:lstStyle/>
          <a:p>
            <a:r>
              <a:rPr lang="en-AU" b="1" dirty="0"/>
              <a:t>Reserve selection</a:t>
            </a:r>
          </a:p>
        </p:txBody>
      </p:sp>
    </p:spTree>
    <p:extLst>
      <p:ext uri="{BB962C8B-B14F-4D97-AF65-F5344CB8AC3E}">
        <p14:creationId xmlns:p14="http://schemas.microsoft.com/office/powerpoint/2010/main" val="28780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579"/>
            <a:ext cx="8229600" cy="857250"/>
          </a:xfrm>
        </p:spPr>
        <p:txBody>
          <a:bodyPr/>
          <a:lstStyle/>
          <a:p>
            <a:r>
              <a:rPr lang="en-AU" dirty="0"/>
              <a:t>But why?</a:t>
            </a:r>
          </a:p>
        </p:txBody>
      </p:sp>
      <p:sp>
        <p:nvSpPr>
          <p:cNvPr id="3" name="Content Placeholder 2"/>
          <p:cNvSpPr>
            <a:spLocks noGrp="1"/>
          </p:cNvSpPr>
          <p:nvPr>
            <p:ph idx="1"/>
          </p:nvPr>
        </p:nvSpPr>
        <p:spPr>
          <a:xfrm>
            <a:off x="457200" y="904828"/>
            <a:ext cx="8229600" cy="3919171"/>
          </a:xfrm>
        </p:spPr>
        <p:txBody>
          <a:bodyPr>
            <a:normAutofit/>
          </a:bodyPr>
          <a:lstStyle/>
          <a:p>
            <a:r>
              <a:rPr lang="en-AU" dirty="0"/>
              <a:t>Comprehensive</a:t>
            </a:r>
          </a:p>
          <a:p>
            <a:r>
              <a:rPr lang="en-AU" dirty="0" smtClean="0"/>
              <a:t>Adequate* </a:t>
            </a:r>
            <a:endParaRPr lang="en-AU" dirty="0"/>
          </a:p>
          <a:p>
            <a:r>
              <a:rPr lang="en-AU" dirty="0" smtClean="0"/>
              <a:t>Representative**</a:t>
            </a:r>
            <a:endParaRPr lang="en-AU" dirty="0"/>
          </a:p>
          <a:p>
            <a:r>
              <a:rPr lang="en-AU" dirty="0"/>
              <a:t>Efficient</a:t>
            </a:r>
          </a:p>
          <a:p>
            <a:r>
              <a:rPr lang="en-AU" dirty="0"/>
              <a:t>Connectivity</a:t>
            </a:r>
            <a:r>
              <a:rPr lang="en-AU" dirty="0" smtClean="0"/>
              <a:t>***</a:t>
            </a:r>
            <a:endParaRPr lang="en-AU" dirty="0"/>
          </a:p>
          <a:p>
            <a:r>
              <a:rPr lang="en-AU" dirty="0"/>
              <a:t>Principle complementarity</a:t>
            </a:r>
          </a:p>
          <a:p>
            <a:endParaRPr lang="en-AU" dirty="0"/>
          </a:p>
          <a:p>
            <a:endParaRPr lang="en-AU" dirty="0"/>
          </a:p>
        </p:txBody>
      </p:sp>
      <p:grpSp>
        <p:nvGrpSpPr>
          <p:cNvPr id="53" name="Group 52"/>
          <p:cNvGrpSpPr/>
          <p:nvPr/>
        </p:nvGrpSpPr>
        <p:grpSpPr>
          <a:xfrm>
            <a:off x="4291200" y="1435249"/>
            <a:ext cx="4395600" cy="1879211"/>
            <a:chOff x="716400" y="1447561"/>
            <a:chExt cx="7711200" cy="3296700"/>
          </a:xfrm>
        </p:grpSpPr>
        <p:sp>
          <p:nvSpPr>
            <p:cNvPr id="4" name="Oval 3"/>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Oval 5"/>
            <p:cNvSpPr/>
            <p:nvPr/>
          </p:nvSpPr>
          <p:spPr>
            <a:xfrm>
              <a:off x="4106111" y="3337822"/>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7" name="Oval 6"/>
            <p:cNvSpPr/>
            <p:nvPr/>
          </p:nvSpPr>
          <p:spPr>
            <a:xfrm>
              <a:off x="1321101" y="1712924"/>
              <a:ext cx="1657378" cy="1137883"/>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Oval 7"/>
            <p:cNvSpPr/>
            <p:nvPr/>
          </p:nvSpPr>
          <p:spPr>
            <a:xfrm>
              <a:off x="1801929" y="1900238"/>
              <a:ext cx="1657378" cy="1137883"/>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 name="Oval 8"/>
            <p:cNvSpPr/>
            <p:nvPr/>
          </p:nvSpPr>
          <p:spPr>
            <a:xfrm>
              <a:off x="2261840" y="1780844"/>
              <a:ext cx="1657378" cy="1137883"/>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Oval 9"/>
            <p:cNvSpPr/>
            <p:nvPr/>
          </p:nvSpPr>
          <p:spPr>
            <a:xfrm>
              <a:off x="5718101" y="1799538"/>
              <a:ext cx="1651602" cy="1133917"/>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 name="Oval 10"/>
            <p:cNvSpPr/>
            <p:nvPr/>
          </p:nvSpPr>
          <p:spPr>
            <a:xfrm>
              <a:off x="6153432" y="1999339"/>
              <a:ext cx="1651602" cy="1133917"/>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Oval 11"/>
            <p:cNvSpPr/>
            <p:nvPr/>
          </p:nvSpPr>
          <p:spPr>
            <a:xfrm>
              <a:off x="6674665" y="1867458"/>
              <a:ext cx="1651602" cy="1133917"/>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 name="Rectangle 12"/>
            <p:cNvSpPr/>
            <p:nvPr/>
          </p:nvSpPr>
          <p:spPr>
            <a:xfrm>
              <a:off x="1172974"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4" name="Rectangle 13"/>
            <p:cNvSpPr/>
            <p:nvPr/>
          </p:nvSpPr>
          <p:spPr>
            <a:xfrm>
              <a:off x="666251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5" name="Rectangle 14"/>
            <p:cNvSpPr/>
            <p:nvPr/>
          </p:nvSpPr>
          <p:spPr>
            <a:xfrm>
              <a:off x="208789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Rectangle 15"/>
            <p:cNvSpPr/>
            <p:nvPr/>
          </p:nvSpPr>
          <p:spPr>
            <a:xfrm>
              <a:off x="3002823"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7" name="Rectangle 16"/>
            <p:cNvSpPr/>
            <p:nvPr/>
          </p:nvSpPr>
          <p:spPr>
            <a:xfrm>
              <a:off x="39177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8" name="Rectangle 17"/>
            <p:cNvSpPr/>
            <p:nvPr/>
          </p:nvSpPr>
          <p:spPr>
            <a:xfrm>
              <a:off x="4832671"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9" name="Rectangle 18"/>
            <p:cNvSpPr/>
            <p:nvPr/>
          </p:nvSpPr>
          <p:spPr>
            <a:xfrm>
              <a:off x="5747595"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0" name="Rectangle 19"/>
            <p:cNvSpPr/>
            <p:nvPr/>
          </p:nvSpPr>
          <p:spPr>
            <a:xfrm>
              <a:off x="75774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1" name="Rectangle 20"/>
            <p:cNvSpPr/>
            <p:nvPr/>
          </p:nvSpPr>
          <p:spPr>
            <a:xfrm>
              <a:off x="1172974"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2" name="Rectangle 21"/>
            <p:cNvSpPr/>
            <p:nvPr/>
          </p:nvSpPr>
          <p:spPr>
            <a:xfrm>
              <a:off x="666251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3" name="Rectangle 22"/>
            <p:cNvSpPr/>
            <p:nvPr/>
          </p:nvSpPr>
          <p:spPr>
            <a:xfrm>
              <a:off x="208789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4" name="Rectangle 23"/>
            <p:cNvSpPr/>
            <p:nvPr/>
          </p:nvSpPr>
          <p:spPr>
            <a:xfrm>
              <a:off x="3002823"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5" name="Rectangle 24"/>
            <p:cNvSpPr/>
            <p:nvPr/>
          </p:nvSpPr>
          <p:spPr>
            <a:xfrm>
              <a:off x="39177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 name="Rectangle 25"/>
            <p:cNvSpPr/>
            <p:nvPr/>
          </p:nvSpPr>
          <p:spPr>
            <a:xfrm>
              <a:off x="4832671"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Rectangle 26"/>
            <p:cNvSpPr/>
            <p:nvPr/>
          </p:nvSpPr>
          <p:spPr>
            <a:xfrm>
              <a:off x="5747595"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8" name="Rectangle 27"/>
            <p:cNvSpPr/>
            <p:nvPr/>
          </p:nvSpPr>
          <p:spPr>
            <a:xfrm>
              <a:off x="75774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9" name="Rectangle 28"/>
            <p:cNvSpPr/>
            <p:nvPr/>
          </p:nvSpPr>
          <p:spPr>
            <a:xfrm>
              <a:off x="1172974"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0" name="Rectangle 29"/>
            <p:cNvSpPr/>
            <p:nvPr/>
          </p:nvSpPr>
          <p:spPr>
            <a:xfrm>
              <a:off x="666251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1" name="Rectangle 30"/>
            <p:cNvSpPr/>
            <p:nvPr/>
          </p:nvSpPr>
          <p:spPr>
            <a:xfrm>
              <a:off x="208789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2" name="Rectangle 31"/>
            <p:cNvSpPr/>
            <p:nvPr/>
          </p:nvSpPr>
          <p:spPr>
            <a:xfrm>
              <a:off x="3002823"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3" name="Rectangle 32"/>
            <p:cNvSpPr/>
            <p:nvPr/>
          </p:nvSpPr>
          <p:spPr>
            <a:xfrm>
              <a:off x="3917747" y="3473547"/>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4" name="Rectangle 33"/>
            <p:cNvSpPr/>
            <p:nvPr/>
          </p:nvSpPr>
          <p:spPr>
            <a:xfrm>
              <a:off x="4832671"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5" name="Rectangle 34"/>
            <p:cNvSpPr/>
            <p:nvPr/>
          </p:nvSpPr>
          <p:spPr>
            <a:xfrm>
              <a:off x="5747595"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6" name="Rectangle 35"/>
            <p:cNvSpPr/>
            <p:nvPr/>
          </p:nvSpPr>
          <p:spPr>
            <a:xfrm>
              <a:off x="7577447"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7" name="Rectangle 36"/>
            <p:cNvSpPr/>
            <p:nvPr/>
          </p:nvSpPr>
          <p:spPr>
            <a:xfrm>
              <a:off x="1172974"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8" name="Rectangle 37"/>
            <p:cNvSpPr/>
            <p:nvPr/>
          </p:nvSpPr>
          <p:spPr>
            <a:xfrm>
              <a:off x="666251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9" name="Rectangle 38"/>
            <p:cNvSpPr/>
            <p:nvPr/>
          </p:nvSpPr>
          <p:spPr>
            <a:xfrm>
              <a:off x="208789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0" name="Rectangle 39"/>
            <p:cNvSpPr/>
            <p:nvPr/>
          </p:nvSpPr>
          <p:spPr>
            <a:xfrm>
              <a:off x="3002823"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1" name="Rectangle 40"/>
            <p:cNvSpPr/>
            <p:nvPr/>
          </p:nvSpPr>
          <p:spPr>
            <a:xfrm>
              <a:off x="39177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2" name="Rectangle 41"/>
            <p:cNvSpPr/>
            <p:nvPr/>
          </p:nvSpPr>
          <p:spPr>
            <a:xfrm>
              <a:off x="4832671"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3" name="Rectangle 42"/>
            <p:cNvSpPr/>
            <p:nvPr/>
          </p:nvSpPr>
          <p:spPr>
            <a:xfrm>
              <a:off x="5747595"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4" name="Rectangle 43"/>
            <p:cNvSpPr/>
            <p:nvPr/>
          </p:nvSpPr>
          <p:spPr>
            <a:xfrm>
              <a:off x="75774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5" name="Rectangle 44"/>
            <p:cNvSpPr/>
            <p:nvPr/>
          </p:nvSpPr>
          <p:spPr>
            <a:xfrm>
              <a:off x="1146028"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6" name="Rectangle 45"/>
            <p:cNvSpPr/>
            <p:nvPr/>
          </p:nvSpPr>
          <p:spPr>
            <a:xfrm>
              <a:off x="6635573"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7" name="Rectangle 46"/>
            <p:cNvSpPr/>
            <p:nvPr/>
          </p:nvSpPr>
          <p:spPr>
            <a:xfrm>
              <a:off x="2060952"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8" name="Rectangle 47"/>
            <p:cNvSpPr/>
            <p:nvPr/>
          </p:nvSpPr>
          <p:spPr>
            <a:xfrm>
              <a:off x="2975877"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9" name="Rectangle 48"/>
            <p:cNvSpPr/>
            <p:nvPr/>
          </p:nvSpPr>
          <p:spPr>
            <a:xfrm>
              <a:off x="38908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0" name="Rectangle 49"/>
            <p:cNvSpPr/>
            <p:nvPr/>
          </p:nvSpPr>
          <p:spPr>
            <a:xfrm>
              <a:off x="4805725"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1" name="Rectangle 50"/>
            <p:cNvSpPr/>
            <p:nvPr/>
          </p:nvSpPr>
          <p:spPr>
            <a:xfrm>
              <a:off x="5720649"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2" name="Rectangle 51"/>
            <p:cNvSpPr/>
            <p:nvPr/>
          </p:nvSpPr>
          <p:spPr>
            <a:xfrm>
              <a:off x="75505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grpSp>
      <p:pic>
        <p:nvPicPr>
          <p:cNvPr id="54" name="Picture 2" descr="http://www.clker.com/cliparts/2/k/n/l/C/Q/transparent-green-checkmark-md.png"/>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3562129" y="962316"/>
            <a:ext cx="398660" cy="415446"/>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25561" y="4751543"/>
            <a:ext cx="47576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smtClean="0">
                <a:ln>
                  <a:noFill/>
                </a:ln>
                <a:solidFill>
                  <a:prstClr val="white"/>
                </a:solidFill>
                <a:effectLst/>
                <a:uLnTx/>
                <a:uFillTx/>
                <a:latin typeface="Calibri"/>
                <a:ea typeface="+mn-ea"/>
                <a:cs typeface="+mn-cs"/>
              </a:rPr>
              <a:t>**Assuming no </a:t>
            </a:r>
            <a:r>
              <a:rPr kumimoji="0" lang="en-AU" sz="1800" b="0" i="0" u="none" strike="noStrike" kern="1200" cap="none" spc="0" normalizeH="0" baseline="0" noProof="0" dirty="0">
                <a:ln>
                  <a:noFill/>
                </a:ln>
                <a:solidFill>
                  <a:prstClr val="white"/>
                </a:solidFill>
                <a:effectLst/>
                <a:uLnTx/>
                <a:uFillTx/>
                <a:latin typeface="Calibri"/>
                <a:ea typeface="+mn-ea"/>
                <a:cs typeface="+mn-cs"/>
              </a:rPr>
              <a:t>significant intra-specific variation</a:t>
            </a:r>
          </a:p>
        </p:txBody>
      </p:sp>
      <p:pic>
        <p:nvPicPr>
          <p:cNvPr id="61" name="Picture 2" descr="http://www.clker.com/cliparts/2/k/n/l/C/Q/transparent-green-checkmark-md.png">
            <a:extLst>
              <a:ext uri="{FF2B5EF4-FFF2-40B4-BE49-F238E27FC236}">
                <a16:creationId xmlns:a16="http://schemas.microsoft.com/office/drawing/2014/main" id="{A0FCD65F-1917-449D-9D8E-BDF7874B5FDF}"/>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727442" y="1588793"/>
            <a:ext cx="398660" cy="415446"/>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http://www.clker.com/cliparts/2/k/n/l/C/Q/transparent-green-checkmark-md.png">
            <a:extLst>
              <a:ext uri="{FF2B5EF4-FFF2-40B4-BE49-F238E27FC236}">
                <a16:creationId xmlns:a16="http://schemas.microsoft.com/office/drawing/2014/main" id="{3CA4274A-252B-4081-A265-BF90749F3341}"/>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3718465" y="2174672"/>
            <a:ext cx="398660" cy="415446"/>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http://www.clker.com/cliparts/2/k/n/l/C/Q/transparent-green-checkmark-md.png">
            <a:extLst>
              <a:ext uri="{FF2B5EF4-FFF2-40B4-BE49-F238E27FC236}">
                <a16:creationId xmlns:a16="http://schemas.microsoft.com/office/drawing/2014/main" id="{AEB5D365-9958-4D62-B9AB-A30AED99F3A4}"/>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352262" y="2702013"/>
            <a:ext cx="398660" cy="41544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http://www.clker.com/cliparts/2/k/n/l/C/Q/transparent-green-checkmark-md.png">
            <a:extLst>
              <a:ext uri="{FF2B5EF4-FFF2-40B4-BE49-F238E27FC236}">
                <a16:creationId xmlns:a16="http://schemas.microsoft.com/office/drawing/2014/main" id="{67DB09A2-18E4-4B2F-9D41-E5E8A14FB245}"/>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3562129" y="3338275"/>
            <a:ext cx="398660" cy="415446"/>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66">
            <a:extLst>
              <a:ext uri="{FF2B5EF4-FFF2-40B4-BE49-F238E27FC236}">
                <a16:creationId xmlns:a16="http://schemas.microsoft.com/office/drawing/2014/main" id="{8DBB5D26-D217-4345-A042-A5FC8293B591}"/>
              </a:ext>
            </a:extLst>
          </p:cNvPr>
          <p:cNvSpPr txBox="1"/>
          <p:nvPr/>
        </p:nvSpPr>
        <p:spPr>
          <a:xfrm>
            <a:off x="4678649" y="4500833"/>
            <a:ext cx="435451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smtClean="0">
                <a:ln>
                  <a:noFill/>
                </a:ln>
                <a:solidFill>
                  <a:prstClr val="white"/>
                </a:solidFill>
                <a:effectLst/>
                <a:uLnTx/>
                <a:uFillTx/>
                <a:latin typeface="Calibri"/>
                <a:ea typeface="+mn-ea"/>
                <a:cs typeface="+mn-cs"/>
              </a:rPr>
              <a:t>***</a:t>
            </a:r>
            <a:r>
              <a:rPr kumimoji="0" lang="en-AU" sz="1800" b="0" i="0" u="none" strike="noStrike" kern="1200" cap="none" spc="0" normalizeH="0" baseline="0" noProof="0" dirty="0">
                <a:ln>
                  <a:noFill/>
                </a:ln>
                <a:solidFill>
                  <a:prstClr val="white"/>
                </a:solidFill>
                <a:effectLst/>
                <a:uLnTx/>
                <a:uFillTx/>
                <a:latin typeface="Calibri"/>
                <a:ea typeface="+mn-ea"/>
                <a:cs typeface="+mn-cs"/>
              </a:rPr>
              <a:t>Assuming species can disperse </a:t>
            </a:r>
            <a:endParaRPr kumimoji="0" lang="en-AU" sz="1800" b="0" i="0" u="none" strike="noStrike" kern="1200" cap="none" spc="0" normalizeH="0" baseline="0" noProof="0" dirty="0" smtClean="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smtClean="0">
                <a:ln>
                  <a:noFill/>
                </a:ln>
                <a:solidFill>
                  <a:prstClr val="white"/>
                </a:solidFill>
                <a:effectLst/>
                <a:uLnTx/>
                <a:uFillTx/>
                <a:latin typeface="Calibri"/>
                <a:ea typeface="+mn-ea"/>
                <a:cs typeface="+mn-cs"/>
              </a:rPr>
              <a:t>throughout entire landscape</a:t>
            </a: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8" name="Picture 2" descr="http://www.clker.com/cliparts/2/k/n/l/C/Q/transparent-green-checkmark-md.png">
            <a:extLst>
              <a:ext uri="{FF2B5EF4-FFF2-40B4-BE49-F238E27FC236}">
                <a16:creationId xmlns:a16="http://schemas.microsoft.com/office/drawing/2014/main" id="{7B122F35-9DF8-45A6-8C53-98D8BA1D11FE}"/>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368254" y="3915200"/>
            <a:ext cx="398660" cy="415446"/>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40870" y="4433887"/>
            <a:ext cx="422262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a:ea typeface="+mn-ea"/>
                <a:cs typeface="+mn-cs"/>
              </a:rPr>
              <a:t>*Assuming </a:t>
            </a:r>
            <a:r>
              <a:rPr kumimoji="0" lang="en-AU" sz="1800" b="0" i="0" u="none" strike="noStrike" kern="1200" cap="none" spc="0" normalizeH="0" baseline="0" noProof="0" dirty="0" smtClean="0">
                <a:ln>
                  <a:noFill/>
                </a:ln>
                <a:solidFill>
                  <a:prstClr val="white"/>
                </a:solidFill>
                <a:effectLst/>
                <a:uLnTx/>
                <a:uFillTx/>
                <a:latin typeface="Calibri"/>
                <a:ea typeface="+mn-ea"/>
                <a:cs typeface="+mn-cs"/>
              </a:rPr>
              <a:t>each species only needs 1 cell</a:t>
            </a: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384247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9CBFC-3DBB-4C57-8B01-165308DC6DC8}"/>
              </a:ext>
            </a:extLst>
          </p:cNvPr>
          <p:cNvSpPr>
            <a:spLocks noGrp="1"/>
          </p:cNvSpPr>
          <p:nvPr>
            <p:ph type="title"/>
          </p:nvPr>
        </p:nvSpPr>
        <p:spPr>
          <a:xfrm>
            <a:off x="457200" y="-96983"/>
            <a:ext cx="8229600" cy="857250"/>
          </a:xfrm>
        </p:spPr>
        <p:txBody>
          <a:bodyPr/>
          <a:lstStyle/>
          <a:p>
            <a:r>
              <a:rPr lang="en-AU" dirty="0"/>
              <a:t>Representation targets</a:t>
            </a:r>
          </a:p>
        </p:txBody>
      </p:sp>
      <p:sp>
        <p:nvSpPr>
          <p:cNvPr id="3" name="Content Placeholder 2">
            <a:extLst>
              <a:ext uri="{FF2B5EF4-FFF2-40B4-BE49-F238E27FC236}">
                <a16:creationId xmlns:a16="http://schemas.microsoft.com/office/drawing/2014/main" id="{6F99DBBD-9987-48E5-8C4B-516DAC42278C}"/>
              </a:ext>
            </a:extLst>
          </p:cNvPr>
          <p:cNvSpPr>
            <a:spLocks noGrp="1"/>
          </p:cNvSpPr>
          <p:nvPr>
            <p:ph idx="1"/>
          </p:nvPr>
        </p:nvSpPr>
        <p:spPr>
          <a:xfrm>
            <a:off x="205739" y="579985"/>
            <a:ext cx="7088679" cy="719801"/>
          </a:xfrm>
        </p:spPr>
        <p:txBody>
          <a:bodyPr>
            <a:normAutofit/>
          </a:bodyPr>
          <a:lstStyle/>
          <a:p>
            <a:r>
              <a:rPr lang="en-AU" dirty="0" smtClean="0"/>
              <a:t>Policy</a:t>
            </a:r>
            <a:endParaRPr lang="en-AU" dirty="0"/>
          </a:p>
        </p:txBody>
      </p:sp>
      <p:grpSp>
        <p:nvGrpSpPr>
          <p:cNvPr id="8" name="Group 7"/>
          <p:cNvGrpSpPr/>
          <p:nvPr/>
        </p:nvGrpSpPr>
        <p:grpSpPr>
          <a:xfrm>
            <a:off x="112167" y="1053316"/>
            <a:ext cx="8893289" cy="1804739"/>
            <a:chOff x="112167" y="1134341"/>
            <a:chExt cx="8893289" cy="1804739"/>
          </a:xfrm>
        </p:grpSpPr>
        <p:sp>
          <p:nvSpPr>
            <p:cNvPr id="13" name="Rectangle 12"/>
            <p:cNvSpPr/>
            <p:nvPr/>
          </p:nvSpPr>
          <p:spPr>
            <a:xfrm>
              <a:off x="112167" y="1134341"/>
              <a:ext cx="8893289" cy="1804739"/>
            </a:xfrm>
            <a:prstGeom prst="rect">
              <a:avLst/>
            </a:prstGeom>
            <a:solidFill>
              <a:schemeClr val="accent1">
                <a:lumMod val="50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p:cNvSpPr/>
            <p:nvPr/>
          </p:nvSpPr>
          <p:spPr>
            <a:xfrm>
              <a:off x="417398" y="1273672"/>
              <a:ext cx="4307002" cy="1477328"/>
            </a:xfrm>
            <a:prstGeom prst="rect">
              <a:avLst/>
            </a:prstGeom>
            <a:solidFill>
              <a:schemeClr val="accent1">
                <a:lumMod val="75000"/>
              </a:schemeClr>
            </a:solidFill>
            <a:effectLst>
              <a:softEdge rad="63500"/>
            </a:effectLst>
          </p:spPr>
          <p:txBody>
            <a:bodyPr wrap="square">
              <a:spAutoFit/>
            </a:bodyPr>
            <a:lstStyle/>
            <a:p>
              <a:r>
                <a:rPr lang="en-AU" dirty="0" smtClean="0"/>
                <a:t>“In </a:t>
              </a:r>
              <a:r>
                <a:rPr lang="en-AU" dirty="0"/>
                <a:t>1992, the Fourth World Congress on National Parks and Protected </a:t>
              </a:r>
              <a:r>
                <a:rPr lang="en-AU" dirty="0" smtClean="0"/>
                <a:t>Areas [recommended] “</a:t>
              </a:r>
              <a:r>
                <a:rPr lang="en-AU" dirty="0"/>
                <a:t>that protected areas cover at least 10 percent of each biome by the year 2000” (McNeely 1993</a:t>
              </a:r>
              <a:r>
                <a:rPr lang="en-AU" dirty="0" smtClean="0"/>
                <a:t>).”</a:t>
              </a:r>
              <a:endParaRPr lang="en-AU" dirty="0"/>
            </a:p>
          </p:txBody>
        </p:sp>
        <p:sp>
          <p:nvSpPr>
            <p:cNvPr id="10" name="Rectangle 9"/>
            <p:cNvSpPr/>
            <p:nvPr/>
          </p:nvSpPr>
          <p:spPr>
            <a:xfrm>
              <a:off x="4756456" y="1273672"/>
              <a:ext cx="4117379" cy="1477328"/>
            </a:xfrm>
            <a:prstGeom prst="rect">
              <a:avLst/>
            </a:prstGeom>
            <a:solidFill>
              <a:schemeClr val="accent1">
                <a:lumMod val="75000"/>
              </a:schemeClr>
            </a:solidFill>
            <a:effectLst>
              <a:softEdge rad="63500"/>
            </a:effectLst>
          </p:spPr>
          <p:txBody>
            <a:bodyPr wrap="square">
              <a:spAutoFit/>
            </a:bodyPr>
            <a:lstStyle/>
            <a:p>
              <a:r>
                <a:rPr lang="en-AU" dirty="0" smtClean="0"/>
                <a:t>“[Aichi target 11] […] targets </a:t>
              </a:r>
              <a:r>
                <a:rPr lang="en-AU" dirty="0"/>
                <a:t>mandate that 17% of terrestrial areas, and 10% of coastal and marine areas should be covered by nature conservation networks </a:t>
              </a:r>
              <a:r>
                <a:rPr lang="en-AU" dirty="0" smtClean="0"/>
                <a:t>[…]”</a:t>
              </a:r>
              <a:endParaRPr lang="en-AU" dirty="0"/>
            </a:p>
          </p:txBody>
        </p:sp>
        <p:sp>
          <p:nvSpPr>
            <p:cNvPr id="14" name="TextBox 13"/>
            <p:cNvSpPr txBox="1"/>
            <p:nvPr/>
          </p:nvSpPr>
          <p:spPr>
            <a:xfrm rot="16200000">
              <a:off x="-122266" y="1758573"/>
              <a:ext cx="838200" cy="369332"/>
            </a:xfrm>
            <a:prstGeom prst="rect">
              <a:avLst/>
            </a:prstGeom>
            <a:noFill/>
          </p:spPr>
          <p:txBody>
            <a:bodyPr wrap="square" rtlCol="0">
              <a:spAutoFit/>
            </a:bodyPr>
            <a:lstStyle/>
            <a:p>
              <a:r>
                <a:rPr lang="en-AU" u="sng" dirty="0" smtClean="0"/>
                <a:t>Policy</a:t>
              </a:r>
              <a:endParaRPr lang="en-AU" u="sng" dirty="0"/>
            </a:p>
          </p:txBody>
        </p:sp>
      </p:grpSp>
      <p:grpSp>
        <p:nvGrpSpPr>
          <p:cNvPr id="7" name="Group 6"/>
          <p:cNvGrpSpPr/>
          <p:nvPr/>
        </p:nvGrpSpPr>
        <p:grpSpPr>
          <a:xfrm>
            <a:off x="48067" y="2955087"/>
            <a:ext cx="8957390" cy="1414050"/>
            <a:chOff x="48067" y="3336552"/>
            <a:chExt cx="8957390" cy="1414050"/>
          </a:xfrm>
        </p:grpSpPr>
        <p:sp>
          <p:nvSpPr>
            <p:cNvPr id="15" name="Rectangle 14"/>
            <p:cNvSpPr/>
            <p:nvPr/>
          </p:nvSpPr>
          <p:spPr>
            <a:xfrm>
              <a:off x="48067" y="3336552"/>
              <a:ext cx="8957390" cy="1414050"/>
            </a:xfrm>
            <a:prstGeom prst="rect">
              <a:avLst/>
            </a:prstGeom>
            <a:solidFill>
              <a:schemeClr val="accent3">
                <a:lumMod val="50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p:cNvSpPr/>
            <p:nvPr/>
          </p:nvSpPr>
          <p:spPr>
            <a:xfrm>
              <a:off x="384253" y="3443413"/>
              <a:ext cx="4340147" cy="1200329"/>
            </a:xfrm>
            <a:prstGeom prst="rect">
              <a:avLst/>
            </a:prstGeom>
            <a:solidFill>
              <a:schemeClr val="accent3">
                <a:lumMod val="75000"/>
              </a:schemeClr>
            </a:solidFill>
            <a:effectLst>
              <a:softEdge rad="63500"/>
            </a:effectLst>
          </p:spPr>
          <p:txBody>
            <a:bodyPr wrap="square">
              <a:spAutoFit/>
            </a:bodyPr>
            <a:lstStyle/>
            <a:p>
              <a:r>
                <a:rPr lang="en-AU" dirty="0" smtClean="0"/>
                <a:t>“We </a:t>
              </a:r>
              <a:r>
                <a:rPr lang="en-AU" dirty="0"/>
                <a:t>set as a fixed target the conservation of at least 10% of grid cells occupied by a species, with a minimum of one</a:t>
              </a:r>
              <a:r>
                <a:rPr lang="en-AU" dirty="0" smtClean="0"/>
                <a:t>.”</a:t>
              </a:r>
            </a:p>
            <a:p>
              <a:endParaRPr lang="en-AU" dirty="0"/>
            </a:p>
          </p:txBody>
        </p:sp>
        <p:sp>
          <p:nvSpPr>
            <p:cNvPr id="9" name="Rectangle 8"/>
            <p:cNvSpPr/>
            <p:nvPr/>
          </p:nvSpPr>
          <p:spPr>
            <a:xfrm>
              <a:off x="4756457" y="3443413"/>
              <a:ext cx="4117378" cy="1200329"/>
            </a:xfrm>
            <a:prstGeom prst="rect">
              <a:avLst/>
            </a:prstGeom>
            <a:solidFill>
              <a:schemeClr val="accent3">
                <a:lumMod val="75000"/>
              </a:schemeClr>
            </a:solidFill>
            <a:effectLst>
              <a:softEdge rad="63500"/>
            </a:effectLst>
          </p:spPr>
          <p:txBody>
            <a:bodyPr wrap="square">
              <a:spAutoFit/>
            </a:bodyPr>
            <a:lstStyle/>
            <a:p>
              <a:r>
                <a:rPr lang="en-AU" dirty="0" smtClean="0"/>
                <a:t>“As </a:t>
              </a:r>
              <a:r>
                <a:rPr lang="en-AU" dirty="0"/>
                <a:t>a habitat-specific target, we used 17% of the total number of PUs where the respective habitat occurs, adopting Aichi target 11 </a:t>
              </a:r>
              <a:r>
                <a:rPr lang="en-AU" dirty="0" smtClean="0"/>
                <a:t>“</a:t>
              </a:r>
              <a:endParaRPr lang="en-AU" dirty="0"/>
            </a:p>
          </p:txBody>
        </p:sp>
        <p:sp>
          <p:nvSpPr>
            <p:cNvPr id="16" name="TextBox 15"/>
            <p:cNvSpPr txBox="1"/>
            <p:nvPr/>
          </p:nvSpPr>
          <p:spPr>
            <a:xfrm rot="16200000">
              <a:off x="-235291" y="3858911"/>
              <a:ext cx="936047" cy="369332"/>
            </a:xfrm>
            <a:prstGeom prst="rect">
              <a:avLst/>
            </a:prstGeom>
            <a:noFill/>
          </p:spPr>
          <p:txBody>
            <a:bodyPr wrap="square" rtlCol="0">
              <a:spAutoFit/>
            </a:bodyPr>
            <a:lstStyle/>
            <a:p>
              <a:r>
                <a:rPr lang="en-AU" u="sng" dirty="0" smtClean="0"/>
                <a:t>Targets</a:t>
              </a:r>
              <a:endParaRPr lang="en-AU" u="sng" dirty="0"/>
            </a:p>
          </p:txBody>
        </p:sp>
      </p:grpSp>
      <p:sp>
        <p:nvSpPr>
          <p:cNvPr id="4" name="TextBox 3"/>
          <p:cNvSpPr txBox="1"/>
          <p:nvPr/>
        </p:nvSpPr>
        <p:spPr>
          <a:xfrm>
            <a:off x="48066" y="4340566"/>
            <a:ext cx="6594764" cy="307777"/>
          </a:xfrm>
          <a:prstGeom prst="rect">
            <a:avLst/>
          </a:prstGeom>
          <a:noFill/>
        </p:spPr>
        <p:txBody>
          <a:bodyPr wrap="square" rtlCol="0">
            <a:spAutoFit/>
          </a:bodyPr>
          <a:lstStyle/>
          <a:p>
            <a:r>
              <a:rPr lang="en-AU" sz="1400" dirty="0" err="1" smtClean="0"/>
              <a:t>Friedrichs</a:t>
            </a:r>
            <a:r>
              <a:rPr lang="en-AU" sz="1400" dirty="0" smtClean="0"/>
              <a:t> et al. (2018) </a:t>
            </a:r>
            <a:r>
              <a:rPr lang="en-AU" sz="1400" dirty="0" err="1" smtClean="0"/>
              <a:t>Plos</a:t>
            </a:r>
            <a:r>
              <a:rPr lang="en-AU" sz="1400" dirty="0" smtClean="0"/>
              <a:t> ONE</a:t>
            </a:r>
            <a:r>
              <a:rPr lang="en-AU" sz="1400" dirty="0"/>
              <a:t>, DOI:10.1371/journal.pone.0208264</a:t>
            </a:r>
          </a:p>
        </p:txBody>
      </p:sp>
      <p:sp>
        <p:nvSpPr>
          <p:cNvPr id="17" name="TextBox 16"/>
          <p:cNvSpPr txBox="1"/>
          <p:nvPr/>
        </p:nvSpPr>
        <p:spPr>
          <a:xfrm>
            <a:off x="48066" y="4588144"/>
            <a:ext cx="6594764" cy="307777"/>
          </a:xfrm>
          <a:prstGeom prst="rect">
            <a:avLst/>
          </a:prstGeom>
          <a:noFill/>
        </p:spPr>
        <p:txBody>
          <a:bodyPr wrap="square" rtlCol="0">
            <a:spAutoFit/>
          </a:bodyPr>
          <a:lstStyle/>
          <a:p>
            <a:r>
              <a:rPr lang="en-AU" sz="1400" dirty="0" err="1" smtClean="0"/>
              <a:t>Jetz</a:t>
            </a:r>
            <a:r>
              <a:rPr lang="en-AU" sz="1400" dirty="0" smtClean="0"/>
              <a:t> et al. (2014) Current </a:t>
            </a:r>
            <a:r>
              <a:rPr lang="en-AU" sz="1400" dirty="0" err="1" smtClean="0"/>
              <a:t>Biol</a:t>
            </a:r>
            <a:r>
              <a:rPr lang="en-AU" sz="1400" dirty="0"/>
              <a:t>, DOI:10.1016/j.cub.2014.03.011</a:t>
            </a:r>
          </a:p>
        </p:txBody>
      </p:sp>
      <p:sp>
        <p:nvSpPr>
          <p:cNvPr id="19" name="TextBox 18"/>
          <p:cNvSpPr txBox="1"/>
          <p:nvPr/>
        </p:nvSpPr>
        <p:spPr>
          <a:xfrm>
            <a:off x="48066" y="4835723"/>
            <a:ext cx="6828025" cy="307777"/>
          </a:xfrm>
          <a:prstGeom prst="rect">
            <a:avLst/>
          </a:prstGeom>
          <a:noFill/>
        </p:spPr>
        <p:txBody>
          <a:bodyPr wrap="square" rtlCol="0">
            <a:spAutoFit/>
          </a:bodyPr>
          <a:lstStyle/>
          <a:p>
            <a:r>
              <a:rPr lang="en-AU" sz="1400" dirty="0" smtClean="0"/>
              <a:t>Brooks et al. (2004) </a:t>
            </a:r>
            <a:r>
              <a:rPr lang="en-AU" sz="1400" dirty="0" err="1" smtClean="0"/>
              <a:t>BioScience</a:t>
            </a:r>
            <a:r>
              <a:rPr lang="en-AU" sz="1400" dirty="0"/>
              <a:t>,  </a:t>
            </a:r>
            <a:r>
              <a:rPr lang="en-AU" sz="1400" dirty="0" smtClean="0"/>
              <a:t>DOI:10.1641/0006-3568(2004)054[1081:CPBTGP]2.0.CO;2</a:t>
            </a:r>
            <a:endParaRPr lang="en-AU" sz="1400" dirty="0"/>
          </a:p>
        </p:txBody>
      </p:sp>
      <p:sp>
        <p:nvSpPr>
          <p:cNvPr id="11" name="Down Arrow 10"/>
          <p:cNvSpPr/>
          <p:nvPr/>
        </p:nvSpPr>
        <p:spPr>
          <a:xfrm>
            <a:off x="1579418" y="2595362"/>
            <a:ext cx="1468582" cy="510271"/>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Down Arrow 19"/>
          <p:cNvSpPr/>
          <p:nvPr/>
        </p:nvSpPr>
        <p:spPr>
          <a:xfrm>
            <a:off x="6255751" y="2595362"/>
            <a:ext cx="1468582" cy="466476"/>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3392314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9CBFC-3DBB-4C57-8B01-165308DC6DC8}"/>
              </a:ext>
            </a:extLst>
          </p:cNvPr>
          <p:cNvSpPr>
            <a:spLocks noGrp="1"/>
          </p:cNvSpPr>
          <p:nvPr>
            <p:ph type="title"/>
          </p:nvPr>
        </p:nvSpPr>
        <p:spPr>
          <a:xfrm>
            <a:off x="457200" y="0"/>
            <a:ext cx="8229600" cy="787078"/>
          </a:xfrm>
        </p:spPr>
        <p:txBody>
          <a:bodyPr/>
          <a:lstStyle/>
          <a:p>
            <a:r>
              <a:rPr lang="en-AU" dirty="0"/>
              <a:t>Representation targets</a:t>
            </a:r>
          </a:p>
        </p:txBody>
      </p:sp>
      <p:sp>
        <p:nvSpPr>
          <p:cNvPr id="3" name="Content Placeholder 2">
            <a:extLst>
              <a:ext uri="{FF2B5EF4-FFF2-40B4-BE49-F238E27FC236}">
                <a16:creationId xmlns:a16="http://schemas.microsoft.com/office/drawing/2014/main" id="{6F99DBBD-9987-48E5-8C4B-516DAC42278C}"/>
              </a:ext>
            </a:extLst>
          </p:cNvPr>
          <p:cNvSpPr>
            <a:spLocks noGrp="1"/>
          </p:cNvSpPr>
          <p:nvPr>
            <p:ph idx="1"/>
          </p:nvPr>
        </p:nvSpPr>
        <p:spPr>
          <a:xfrm>
            <a:off x="124714" y="737480"/>
            <a:ext cx="6901119" cy="719801"/>
          </a:xfrm>
        </p:spPr>
        <p:txBody>
          <a:bodyPr>
            <a:noAutofit/>
          </a:bodyPr>
          <a:lstStyle/>
          <a:p>
            <a:r>
              <a:rPr lang="en-AU" dirty="0" smtClean="0"/>
              <a:t>Statistical estimates/models</a:t>
            </a:r>
            <a:endParaRPr lang="en-AU" dirty="0"/>
          </a:p>
        </p:txBody>
      </p:sp>
      <p:sp>
        <p:nvSpPr>
          <p:cNvPr id="4" name="TextBox 3"/>
          <p:cNvSpPr txBox="1"/>
          <p:nvPr/>
        </p:nvSpPr>
        <p:spPr>
          <a:xfrm>
            <a:off x="159439" y="1363568"/>
            <a:ext cx="5254907" cy="3170099"/>
          </a:xfrm>
          <a:prstGeom prst="rect">
            <a:avLst/>
          </a:prstGeom>
          <a:noFill/>
        </p:spPr>
        <p:txBody>
          <a:bodyPr wrap="square" rtlCol="0">
            <a:spAutoFit/>
          </a:bodyPr>
          <a:lstStyle/>
          <a:p>
            <a:r>
              <a:rPr lang="en-AU" sz="2000" dirty="0" smtClean="0"/>
              <a:t>“We </a:t>
            </a:r>
            <a:r>
              <a:rPr lang="en-AU" sz="2000" dirty="0"/>
              <a:t>aimed to include 30% of each biodiversity feature </a:t>
            </a:r>
            <a:r>
              <a:rPr lang="en-AU" sz="2000" dirty="0" smtClean="0"/>
              <a:t>[e.g. vegetation types, environmental domains, species distributions] while </a:t>
            </a:r>
            <a:r>
              <a:rPr lang="en-AU" sz="2000" dirty="0"/>
              <a:t>minimizing the economic cost of the system of selected areas. We set conservation targets for each feature at 30% of their pre-clearing (year 1770) extent to be consistent with international recommendations (IUCN, 2003) and to ensure that biodiversity features are represented in proportion to their natural </a:t>
            </a:r>
            <a:r>
              <a:rPr lang="en-AU" sz="2000" dirty="0" smtClean="0"/>
              <a:t>extent”</a:t>
            </a:r>
            <a:endParaRPr lang="en-AU" sz="2000" dirty="0"/>
          </a:p>
        </p:txBody>
      </p:sp>
      <p:sp>
        <p:nvSpPr>
          <p:cNvPr id="5" name="TextBox 4"/>
          <p:cNvSpPr txBox="1"/>
          <p:nvPr/>
        </p:nvSpPr>
        <p:spPr>
          <a:xfrm>
            <a:off x="0" y="4533667"/>
            <a:ext cx="4852400" cy="307777"/>
          </a:xfrm>
          <a:prstGeom prst="rect">
            <a:avLst/>
          </a:prstGeom>
          <a:noFill/>
        </p:spPr>
        <p:txBody>
          <a:bodyPr wrap="square" rtlCol="0">
            <a:spAutoFit/>
          </a:bodyPr>
          <a:lstStyle/>
          <a:p>
            <a:r>
              <a:rPr lang="en-AU" sz="1400" dirty="0" smtClean="0"/>
              <a:t>Klein </a:t>
            </a:r>
            <a:r>
              <a:rPr lang="en-AU" sz="1400" i="1" dirty="0" smtClean="0"/>
              <a:t>et al. </a:t>
            </a:r>
            <a:r>
              <a:rPr lang="en-AU" sz="1400" dirty="0"/>
              <a:t>(2009) </a:t>
            </a:r>
            <a:r>
              <a:rPr lang="en-AU" sz="1400" dirty="0" err="1" smtClean="0"/>
              <a:t>Biol</a:t>
            </a:r>
            <a:r>
              <a:rPr lang="en-AU" sz="1400" dirty="0" smtClean="0"/>
              <a:t> Cons, DOI:10.1016/j.biocon.2009.01.035</a:t>
            </a:r>
            <a:endParaRPr lang="en-AU" sz="1400" dirty="0"/>
          </a:p>
        </p:txBody>
      </p:sp>
      <p:sp>
        <p:nvSpPr>
          <p:cNvPr id="6" name="TextBox 5"/>
          <p:cNvSpPr txBox="1"/>
          <p:nvPr/>
        </p:nvSpPr>
        <p:spPr>
          <a:xfrm>
            <a:off x="5460644" y="1224672"/>
            <a:ext cx="3431894" cy="3693319"/>
          </a:xfrm>
          <a:prstGeom prst="rect">
            <a:avLst/>
          </a:prstGeom>
          <a:noFill/>
        </p:spPr>
        <p:txBody>
          <a:bodyPr wrap="square" rtlCol="0">
            <a:spAutoFit/>
          </a:bodyPr>
          <a:lstStyle/>
          <a:p>
            <a:r>
              <a:rPr lang="en-AU" dirty="0" smtClean="0"/>
              <a:t>“We </a:t>
            </a:r>
            <a:r>
              <a:rPr lang="en-AU" dirty="0"/>
              <a:t>modelled </a:t>
            </a:r>
            <a:r>
              <a:rPr lang="en-AU" dirty="0" smtClean="0"/>
              <a:t>[…] scenarios </a:t>
            </a:r>
            <a:r>
              <a:rPr lang="en-AU" dirty="0"/>
              <a:t>based on </a:t>
            </a:r>
            <a:r>
              <a:rPr lang="en-AU" dirty="0" smtClean="0"/>
              <a:t>[…] the [population viability analysis] by </a:t>
            </a:r>
            <a:r>
              <a:rPr lang="en-AU" dirty="0"/>
              <a:t>Todd </a:t>
            </a:r>
            <a:r>
              <a:rPr lang="en-AU" i="1" dirty="0"/>
              <a:t>et al</a:t>
            </a:r>
            <a:r>
              <a:rPr lang="en-AU" dirty="0"/>
              <a:t>. (2016</a:t>
            </a:r>
            <a:r>
              <a:rPr lang="en-AU" dirty="0" smtClean="0"/>
              <a:t>). The </a:t>
            </a:r>
            <a:r>
              <a:rPr lang="en-AU" dirty="0"/>
              <a:t>reserve scenarios were based on the protected area required to achieve a less than 5% chance of the </a:t>
            </a:r>
            <a:r>
              <a:rPr lang="en-AU" dirty="0" err="1"/>
              <a:t>Leadbeater’s</a:t>
            </a:r>
            <a:r>
              <a:rPr lang="en-AU" dirty="0"/>
              <a:t> Possum population falling to (or below) 500 or fewer adult females in 40 </a:t>
            </a:r>
            <a:r>
              <a:rPr lang="en-AU" dirty="0" smtClean="0"/>
              <a:t>generations […].  [The worst case scenario] required </a:t>
            </a:r>
            <a:r>
              <a:rPr lang="en-AU" dirty="0"/>
              <a:t>the </a:t>
            </a:r>
            <a:r>
              <a:rPr lang="en-AU" dirty="0" err="1"/>
              <a:t>Leadbeater’s</a:t>
            </a:r>
            <a:r>
              <a:rPr lang="en-AU" dirty="0"/>
              <a:t> Possum reserve to be expanded to 171,345 ha</a:t>
            </a:r>
            <a:r>
              <a:rPr lang="en-AU" dirty="0" smtClean="0"/>
              <a:t>.”</a:t>
            </a:r>
            <a:endParaRPr lang="en-AU" dirty="0"/>
          </a:p>
        </p:txBody>
      </p:sp>
      <p:sp>
        <p:nvSpPr>
          <p:cNvPr id="7" name="TextBox 6"/>
          <p:cNvSpPr txBox="1"/>
          <p:nvPr/>
        </p:nvSpPr>
        <p:spPr>
          <a:xfrm>
            <a:off x="0" y="4764102"/>
            <a:ext cx="5914376" cy="307777"/>
          </a:xfrm>
          <a:prstGeom prst="rect">
            <a:avLst/>
          </a:prstGeom>
          <a:noFill/>
        </p:spPr>
        <p:txBody>
          <a:bodyPr wrap="square" rtlCol="0">
            <a:spAutoFit/>
          </a:bodyPr>
          <a:lstStyle/>
          <a:p>
            <a:r>
              <a:rPr lang="en-AU" sz="1400" dirty="0" smtClean="0"/>
              <a:t>Taylor </a:t>
            </a:r>
            <a:r>
              <a:rPr lang="en-AU" sz="1400" i="1" dirty="0" smtClean="0"/>
              <a:t>et al. </a:t>
            </a:r>
            <a:r>
              <a:rPr lang="en-AU" sz="1400" dirty="0"/>
              <a:t>(</a:t>
            </a:r>
            <a:r>
              <a:rPr lang="en-AU" sz="1400" dirty="0" smtClean="0"/>
              <a:t>2017) </a:t>
            </a:r>
            <a:r>
              <a:rPr lang="en-AU" sz="1400" dirty="0" err="1" smtClean="0"/>
              <a:t>Plos</a:t>
            </a:r>
            <a:r>
              <a:rPr lang="en-AU" sz="1400" dirty="0" smtClean="0"/>
              <a:t> ONE,</a:t>
            </a:r>
            <a:r>
              <a:rPr lang="en-AU" sz="1400" dirty="0"/>
              <a:t> </a:t>
            </a:r>
            <a:r>
              <a:rPr lang="en-AU" sz="1400" dirty="0" smtClean="0"/>
              <a:t>DOI:10.1371/journal.pone.0169629</a:t>
            </a:r>
            <a:endParaRPr lang="en-AU" sz="1400" dirty="0"/>
          </a:p>
        </p:txBody>
      </p:sp>
    </p:spTree>
    <p:extLst>
      <p:ext uri="{BB962C8B-B14F-4D97-AF65-F5344CB8AC3E}">
        <p14:creationId xmlns:p14="http://schemas.microsoft.com/office/powerpoint/2010/main" val="849988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9CBFC-3DBB-4C57-8B01-165308DC6DC8}"/>
              </a:ext>
            </a:extLst>
          </p:cNvPr>
          <p:cNvSpPr>
            <a:spLocks noGrp="1"/>
          </p:cNvSpPr>
          <p:nvPr>
            <p:ph type="title"/>
          </p:nvPr>
        </p:nvSpPr>
        <p:spPr>
          <a:xfrm>
            <a:off x="457200" y="0"/>
            <a:ext cx="8229600" cy="857250"/>
          </a:xfrm>
        </p:spPr>
        <p:txBody>
          <a:bodyPr/>
          <a:lstStyle/>
          <a:p>
            <a:r>
              <a:rPr lang="en-AU" dirty="0"/>
              <a:t>Representation targets</a:t>
            </a:r>
          </a:p>
        </p:txBody>
      </p:sp>
      <p:sp>
        <p:nvSpPr>
          <p:cNvPr id="3" name="Content Placeholder 2">
            <a:extLst>
              <a:ext uri="{FF2B5EF4-FFF2-40B4-BE49-F238E27FC236}">
                <a16:creationId xmlns:a16="http://schemas.microsoft.com/office/drawing/2014/main" id="{6F99DBBD-9987-48E5-8C4B-516DAC42278C}"/>
              </a:ext>
            </a:extLst>
          </p:cNvPr>
          <p:cNvSpPr>
            <a:spLocks noGrp="1"/>
          </p:cNvSpPr>
          <p:nvPr>
            <p:ph idx="1"/>
          </p:nvPr>
        </p:nvSpPr>
        <p:spPr>
          <a:xfrm>
            <a:off x="205740" y="1085850"/>
            <a:ext cx="4008120" cy="719801"/>
          </a:xfrm>
        </p:spPr>
        <p:txBody>
          <a:bodyPr>
            <a:normAutofit/>
          </a:bodyPr>
          <a:lstStyle/>
          <a:p>
            <a:r>
              <a:rPr lang="en-AU" dirty="0"/>
              <a:t>Expert </a:t>
            </a:r>
            <a:r>
              <a:rPr lang="en-AU" dirty="0" smtClean="0"/>
              <a:t>thresholds</a:t>
            </a:r>
            <a:endParaRPr lang="en-AU"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8591" y="1096357"/>
            <a:ext cx="4264980" cy="3346369"/>
          </a:xfrm>
          <a:prstGeom prst="rect">
            <a:avLst/>
          </a:prstGeom>
        </p:spPr>
      </p:pic>
      <p:sp>
        <p:nvSpPr>
          <p:cNvPr id="5" name="Rectangle 4"/>
          <p:cNvSpPr/>
          <p:nvPr/>
        </p:nvSpPr>
        <p:spPr>
          <a:xfrm>
            <a:off x="132625" y="4442726"/>
            <a:ext cx="3764376" cy="646331"/>
          </a:xfrm>
          <a:prstGeom prst="rect">
            <a:avLst/>
          </a:prstGeom>
        </p:spPr>
        <p:txBody>
          <a:bodyPr wrap="square">
            <a:spAutoFit/>
          </a:bodyPr>
          <a:lstStyle/>
          <a:p>
            <a:r>
              <a:rPr lang="en-AU" dirty="0"/>
              <a:t>Jung </a:t>
            </a:r>
            <a:r>
              <a:rPr lang="en-AU" i="1" dirty="0"/>
              <a:t>et al. </a:t>
            </a:r>
            <a:r>
              <a:rPr lang="en-AU" dirty="0"/>
              <a:t>(2021) Nat </a:t>
            </a:r>
            <a:r>
              <a:rPr lang="en-AU" dirty="0" err="1"/>
              <a:t>Ecol</a:t>
            </a:r>
            <a:r>
              <a:rPr lang="en-AU" dirty="0"/>
              <a:t> </a:t>
            </a:r>
            <a:r>
              <a:rPr lang="en-AU" dirty="0" err="1" smtClean="0"/>
              <a:t>Evol</a:t>
            </a:r>
            <a:r>
              <a:rPr lang="en-AU" dirty="0" smtClean="0"/>
              <a:t> DO:10.1038/s41559-021-01528-7</a:t>
            </a:r>
            <a:endParaRPr lang="en-AU" dirty="0"/>
          </a:p>
        </p:txBody>
      </p:sp>
      <p:sp>
        <p:nvSpPr>
          <p:cNvPr id="7" name="Rectangle 6"/>
          <p:cNvSpPr/>
          <p:nvPr/>
        </p:nvSpPr>
        <p:spPr>
          <a:xfrm>
            <a:off x="4084366" y="4464859"/>
            <a:ext cx="5369980" cy="646331"/>
          </a:xfrm>
          <a:prstGeom prst="rect">
            <a:avLst/>
          </a:prstGeom>
        </p:spPr>
        <p:txBody>
          <a:bodyPr wrap="square">
            <a:spAutoFit/>
          </a:bodyPr>
          <a:lstStyle/>
          <a:p>
            <a:r>
              <a:rPr lang="en-AU" dirty="0"/>
              <a:t>Rodrigues </a:t>
            </a:r>
            <a:r>
              <a:rPr lang="en-AU" i="1" dirty="0"/>
              <a:t>et al. </a:t>
            </a:r>
            <a:r>
              <a:rPr lang="en-AU" dirty="0"/>
              <a:t>(2004), </a:t>
            </a:r>
            <a:r>
              <a:rPr lang="en-AU" dirty="0" err="1"/>
              <a:t>BioSicence</a:t>
            </a:r>
            <a:r>
              <a:rPr lang="en-AU" dirty="0"/>
              <a:t>, </a:t>
            </a:r>
            <a:r>
              <a:rPr lang="en-AU" dirty="0" smtClean="0"/>
              <a:t>DOI:</a:t>
            </a:r>
          </a:p>
          <a:p>
            <a:r>
              <a:rPr lang="en-AU" dirty="0" smtClean="0"/>
              <a:t>10.1641/0006-568(2004)054[1092:GGAPRF]2.0.CO;2</a:t>
            </a:r>
            <a:endParaRPr lang="en-AU" dirty="0"/>
          </a:p>
        </p:txBody>
      </p:sp>
      <p:sp>
        <p:nvSpPr>
          <p:cNvPr id="8" name="Rectangle 7"/>
          <p:cNvSpPr/>
          <p:nvPr/>
        </p:nvSpPr>
        <p:spPr>
          <a:xfrm>
            <a:off x="205740" y="1805651"/>
            <a:ext cx="4008120" cy="2554545"/>
          </a:xfrm>
          <a:prstGeom prst="rect">
            <a:avLst/>
          </a:prstGeom>
        </p:spPr>
        <p:txBody>
          <a:bodyPr wrap="square">
            <a:spAutoFit/>
          </a:bodyPr>
          <a:lstStyle/>
          <a:p>
            <a:pPr algn="ctr"/>
            <a:r>
              <a:rPr lang="en-AU" sz="2000" dirty="0"/>
              <a:t>“Species into as many biodiversity features as the biomes in which the species occurs. We set species targets to conserving the minimum amount of species’ habitat necessary to qualify it for the conservation status ‘Least Concern’ following IUCN Red List </a:t>
            </a:r>
            <a:r>
              <a:rPr lang="en-AU" sz="2000" dirty="0" smtClean="0"/>
              <a:t>criteria”</a:t>
            </a:r>
            <a:endParaRPr lang="en-AU" sz="2000" dirty="0"/>
          </a:p>
        </p:txBody>
      </p:sp>
    </p:spTree>
    <p:extLst>
      <p:ext uri="{BB962C8B-B14F-4D97-AF65-F5344CB8AC3E}">
        <p14:creationId xmlns:p14="http://schemas.microsoft.com/office/powerpoint/2010/main" val="8273026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200" y="205979"/>
            <a:ext cx="8784000" cy="857250"/>
          </a:xfrm>
        </p:spPr>
        <p:txBody>
          <a:bodyPr>
            <a:normAutofit fontScale="90000"/>
          </a:bodyPr>
          <a:lstStyle/>
          <a:p>
            <a:r>
              <a:rPr lang="en-AU" dirty="0"/>
              <a:t>Framing conservation as a </a:t>
            </a:r>
            <a:br>
              <a:rPr lang="en-AU" dirty="0"/>
            </a:br>
            <a:r>
              <a:rPr lang="en-AU" dirty="0"/>
              <a:t>decision science problem</a:t>
            </a:r>
          </a:p>
        </p:txBody>
      </p:sp>
      <p:sp>
        <p:nvSpPr>
          <p:cNvPr id="3" name="Content Placeholder 2"/>
          <p:cNvSpPr>
            <a:spLocks noGrp="1"/>
          </p:cNvSpPr>
          <p:nvPr>
            <p:ph idx="1"/>
          </p:nvPr>
        </p:nvSpPr>
        <p:spPr>
          <a:xfrm>
            <a:off x="457200" y="1509751"/>
            <a:ext cx="8229600" cy="3394472"/>
          </a:xfrm>
        </p:spPr>
        <p:txBody>
          <a:bodyPr>
            <a:normAutofit fontScale="92500" lnSpcReduction="10000"/>
          </a:bodyPr>
          <a:lstStyle/>
          <a:p>
            <a:r>
              <a:rPr lang="en-AU" u="sng" dirty="0"/>
              <a:t>Goal</a:t>
            </a:r>
            <a:r>
              <a:rPr lang="en-AU" dirty="0"/>
              <a:t>: what is our vision for the future?</a:t>
            </a:r>
          </a:p>
          <a:p>
            <a:r>
              <a:rPr lang="en-AU" u="sng" dirty="0"/>
              <a:t>Objective</a:t>
            </a:r>
            <a:r>
              <a:rPr lang="en-AU" dirty="0"/>
              <a:t>: what quantity are we maximizing/minimizing to </a:t>
            </a:r>
            <a:r>
              <a:rPr lang="en-AU" dirty="0" smtClean="0"/>
              <a:t>achieve </a:t>
            </a:r>
            <a:r>
              <a:rPr lang="en-AU" dirty="0"/>
              <a:t>the goal?</a:t>
            </a:r>
          </a:p>
          <a:p>
            <a:r>
              <a:rPr lang="en-AU" u="sng" dirty="0"/>
              <a:t>Constraints</a:t>
            </a:r>
            <a:r>
              <a:rPr lang="en-AU" dirty="0"/>
              <a:t>: what </a:t>
            </a:r>
            <a:r>
              <a:rPr lang="en-AU" dirty="0" smtClean="0"/>
              <a:t>must things </a:t>
            </a:r>
            <a:r>
              <a:rPr lang="en-AU" dirty="0"/>
              <a:t>must </a:t>
            </a:r>
            <a:r>
              <a:rPr lang="en-AU" dirty="0" smtClean="0"/>
              <a:t>we account for when implementing different actions?</a:t>
            </a:r>
          </a:p>
          <a:p>
            <a:r>
              <a:rPr lang="en-AU" u="sng" dirty="0" smtClean="0"/>
              <a:t>Decisions</a:t>
            </a:r>
            <a:r>
              <a:rPr lang="en-AU" dirty="0" smtClean="0"/>
              <a:t>: what actions can we implement to achieve our objective?</a:t>
            </a:r>
            <a:endParaRPr lang="en-AU" dirty="0"/>
          </a:p>
        </p:txBody>
      </p:sp>
    </p:spTree>
    <p:extLst>
      <p:ext uri="{BB962C8B-B14F-4D97-AF65-F5344CB8AC3E}">
        <p14:creationId xmlns:p14="http://schemas.microsoft.com/office/powerpoint/2010/main" val="30707159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200" y="205979"/>
            <a:ext cx="8784000" cy="857250"/>
          </a:xfrm>
        </p:spPr>
        <p:txBody>
          <a:bodyPr>
            <a:normAutofit fontScale="90000"/>
          </a:bodyPr>
          <a:lstStyle/>
          <a:p>
            <a:r>
              <a:rPr lang="en-AU" dirty="0"/>
              <a:t>Framing conservation as a </a:t>
            </a:r>
            <a:br>
              <a:rPr lang="en-AU" dirty="0"/>
            </a:br>
            <a:r>
              <a:rPr lang="en-AU" dirty="0"/>
              <a:t>decision science problem</a:t>
            </a:r>
          </a:p>
        </p:txBody>
      </p:sp>
      <p:sp>
        <p:nvSpPr>
          <p:cNvPr id="4" name="Oval 3"/>
          <p:cNvSpPr/>
          <p:nvPr/>
        </p:nvSpPr>
        <p:spPr>
          <a:xfrm>
            <a:off x="282692" y="1283998"/>
            <a:ext cx="1846100" cy="883491"/>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Oval 4"/>
          <p:cNvSpPr/>
          <p:nvPr/>
        </p:nvSpPr>
        <p:spPr>
          <a:xfrm>
            <a:off x="2590586" y="4024804"/>
            <a:ext cx="1988614" cy="951694"/>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Content Placeholder 2"/>
          <p:cNvSpPr txBox="1">
            <a:spLocks/>
          </p:cNvSpPr>
          <p:nvPr/>
        </p:nvSpPr>
        <p:spPr>
          <a:xfrm>
            <a:off x="457200" y="1509751"/>
            <a:ext cx="8229600" cy="3394472"/>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u="sng" dirty="0" smtClean="0"/>
              <a:t>Goal</a:t>
            </a:r>
            <a:r>
              <a:rPr lang="en-AU" dirty="0" smtClean="0"/>
              <a:t>: what is our vision for the future?</a:t>
            </a:r>
          </a:p>
          <a:p>
            <a:r>
              <a:rPr lang="en-AU" u="sng" dirty="0" smtClean="0"/>
              <a:t>Objective</a:t>
            </a:r>
            <a:r>
              <a:rPr lang="en-AU" dirty="0" smtClean="0"/>
              <a:t>: what quantity are we maximizing/minimizing to achieve the goal?</a:t>
            </a:r>
          </a:p>
          <a:p>
            <a:r>
              <a:rPr lang="en-AU" u="sng" dirty="0" smtClean="0"/>
              <a:t>Constraints</a:t>
            </a:r>
            <a:r>
              <a:rPr lang="en-AU" dirty="0" smtClean="0"/>
              <a:t>: what must things must we account for when implementing different actions?</a:t>
            </a:r>
          </a:p>
          <a:p>
            <a:r>
              <a:rPr lang="en-AU" u="sng" dirty="0" smtClean="0"/>
              <a:t>Decisions</a:t>
            </a:r>
            <a:r>
              <a:rPr lang="en-AU" dirty="0" smtClean="0"/>
              <a:t>: what actions can we implement to achieve our objective?</a:t>
            </a:r>
            <a:endParaRPr lang="en-AU" dirty="0"/>
          </a:p>
        </p:txBody>
      </p:sp>
    </p:spTree>
    <p:extLst>
      <p:ext uri="{BB962C8B-B14F-4D97-AF65-F5344CB8AC3E}">
        <p14:creationId xmlns:p14="http://schemas.microsoft.com/office/powerpoint/2010/main" val="15199189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2"/>
          <p:cNvSpPr txBox="1">
            <a:spLocks/>
          </p:cNvSpPr>
          <p:nvPr/>
        </p:nvSpPr>
        <p:spPr>
          <a:xfrm>
            <a:off x="167640" y="1244763"/>
            <a:ext cx="5334324" cy="355583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AU" sz="3200" b="0" i="0" u="sng" strike="noStrike" kern="1200" cap="none" spc="0" normalizeH="0" baseline="0" noProof="0" dirty="0">
                <a:ln>
                  <a:noFill/>
                </a:ln>
                <a:solidFill>
                  <a:prstClr val="white"/>
                </a:solidFill>
                <a:effectLst/>
                <a:uLnTx/>
                <a:uFillTx/>
                <a:latin typeface="Calibri"/>
                <a:ea typeface="+mn-ea"/>
                <a:cs typeface="+mn-cs"/>
              </a:rPr>
              <a:t>Goal</a:t>
            </a:r>
            <a:r>
              <a:rPr kumimoji="0" lang="en-AU" sz="3200" b="0" i="0" u="none" strike="noStrike" kern="1200" cap="none" spc="0" normalizeH="0" baseline="0" noProof="0" dirty="0">
                <a:ln>
                  <a:noFill/>
                </a:ln>
                <a:solidFill>
                  <a:prstClr val="white"/>
                </a:solidFill>
                <a:effectLst/>
                <a:uLnTx/>
                <a:uFillTx/>
                <a:latin typeface="Calibri"/>
                <a:ea typeface="+mn-ea"/>
                <a:cs typeface="+mn-cs"/>
              </a:rPr>
              <a:t>: conserve biodiversity</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AU" sz="3200" b="0" i="0" u="sng" strike="noStrike" kern="1200" cap="none" spc="0" normalizeH="0" baseline="0" noProof="0" dirty="0">
                <a:ln>
                  <a:noFill/>
                </a:ln>
                <a:solidFill>
                  <a:prstClr val="white"/>
                </a:solidFill>
                <a:effectLst/>
                <a:uLnTx/>
                <a:uFillTx/>
                <a:latin typeface="Calibri"/>
                <a:ea typeface="+mn-ea"/>
                <a:cs typeface="+mn-cs"/>
              </a:rPr>
              <a:t>Objective</a:t>
            </a:r>
            <a:r>
              <a:rPr kumimoji="0" lang="en-AU" sz="3200" b="0" i="0" u="none" strike="noStrike" kern="1200" cap="none" spc="0" normalizeH="0" baseline="0" noProof="0" dirty="0">
                <a:ln>
                  <a:noFill/>
                </a:ln>
                <a:solidFill>
                  <a:prstClr val="white"/>
                </a:solidFill>
                <a:effectLst/>
                <a:uLnTx/>
                <a:uFillTx/>
                <a:latin typeface="Calibri"/>
                <a:ea typeface="+mn-ea"/>
                <a:cs typeface="+mn-cs"/>
              </a:rPr>
              <a:t>: min. # of islands</a:t>
            </a:r>
          </a:p>
          <a:p>
            <a:pPr lvl="0">
              <a:defRPr/>
            </a:pPr>
            <a:r>
              <a:rPr kumimoji="0" lang="en-AU" sz="3200" b="0" i="0" u="sng" strike="noStrike" kern="1200" cap="none" spc="0" normalizeH="0" baseline="0" noProof="0" dirty="0">
                <a:ln>
                  <a:noFill/>
                </a:ln>
                <a:solidFill>
                  <a:prstClr val="white"/>
                </a:solidFill>
                <a:effectLst/>
                <a:uLnTx/>
                <a:uFillTx/>
                <a:latin typeface="Calibri"/>
                <a:ea typeface="+mn-ea"/>
                <a:cs typeface="+mn-cs"/>
              </a:rPr>
              <a:t>Constraints</a:t>
            </a:r>
            <a:r>
              <a:rPr kumimoji="0" lang="en-AU" sz="3200" b="0" i="0" u="none" strike="noStrike" kern="1200" cap="none" spc="0" normalizeH="0" baseline="0" noProof="0" dirty="0">
                <a:ln>
                  <a:noFill/>
                </a:ln>
                <a:solidFill>
                  <a:prstClr val="white"/>
                </a:solidFill>
                <a:effectLst/>
                <a:uLnTx/>
                <a:uFillTx/>
                <a:latin typeface="Calibri"/>
                <a:ea typeface="+mn-ea"/>
                <a:cs typeface="+mn-cs"/>
              </a:rPr>
              <a:t>: </a:t>
            </a: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sufficient </a:t>
            </a:r>
            <a:r>
              <a:rPr kumimoji="0" lang="en-AU" sz="3200" b="0" i="0" u="none" strike="noStrike" kern="1200" cap="none" spc="0" normalizeH="0" baseline="0" noProof="0" dirty="0">
                <a:ln>
                  <a:noFill/>
                </a:ln>
                <a:solidFill>
                  <a:prstClr val="white"/>
                </a:solidFill>
                <a:effectLst/>
                <a:uLnTx/>
                <a:uFillTx/>
                <a:latin typeface="Calibri"/>
                <a:ea typeface="+mn-ea"/>
                <a:cs typeface="+mn-cs"/>
              </a:rPr>
              <a:t>habitat for each </a:t>
            </a: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species       </a:t>
            </a:r>
            <a:r>
              <a:rPr lang="en-AU" dirty="0" smtClean="0">
                <a:solidFill>
                  <a:prstClr val="white"/>
                </a:solidFill>
              </a:rPr>
              <a:t>(≥ 1 </a:t>
            </a:r>
            <a:r>
              <a:rPr lang="en-AU" dirty="0" smtClean="0">
                <a:solidFill>
                  <a:prstClr val="white"/>
                </a:solidFill>
                <a:latin typeface="Calibri"/>
              </a:rPr>
              <a:t>island per species)</a:t>
            </a:r>
            <a:endParaRPr kumimoji="0" lang="en-AU" sz="3200" b="0" i="0" u="none" strike="noStrike" kern="1200" cap="none" spc="0" normalizeH="0" baseline="0" noProof="0" dirty="0">
              <a:ln>
                <a:noFill/>
              </a:ln>
              <a:solidFill>
                <a:prstClr val="white"/>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AU" sz="3200" b="0" i="0" u="sng" strike="noStrike" kern="1200" cap="none" spc="0" normalizeH="0" baseline="0" noProof="0" dirty="0">
                <a:ln>
                  <a:noFill/>
                </a:ln>
                <a:solidFill>
                  <a:prstClr val="white"/>
                </a:solidFill>
                <a:effectLst/>
                <a:uLnTx/>
                <a:uFillTx/>
                <a:latin typeface="Calibri"/>
                <a:ea typeface="+mn-ea"/>
                <a:cs typeface="+mn-cs"/>
              </a:rPr>
              <a:t>Decisions</a:t>
            </a:r>
            <a:r>
              <a:rPr kumimoji="0" lang="en-AU" sz="3200" b="0" i="0" u="none" strike="noStrike" kern="1200" cap="none" spc="0" normalizeH="0" baseline="0" noProof="0" dirty="0">
                <a:ln>
                  <a:noFill/>
                </a:ln>
                <a:solidFill>
                  <a:prstClr val="white"/>
                </a:solidFill>
                <a:effectLst/>
                <a:uLnTx/>
                <a:uFillTx/>
                <a:latin typeface="Calibri"/>
                <a:ea typeface="+mn-ea"/>
                <a:cs typeface="+mn-cs"/>
              </a:rPr>
              <a:t>: create a reserve on an island or not?</a:t>
            </a:r>
          </a:p>
        </p:txBody>
      </p:sp>
      <p:grpSp>
        <p:nvGrpSpPr>
          <p:cNvPr id="5" name="Group 4">
            <a:extLst>
              <a:ext uri="{FF2B5EF4-FFF2-40B4-BE49-F238E27FC236}">
                <a16:creationId xmlns:a16="http://schemas.microsoft.com/office/drawing/2014/main" id="{F406AB6E-F8A4-4161-8F11-0ED1D175D65F}"/>
              </a:ext>
            </a:extLst>
          </p:cNvPr>
          <p:cNvGrpSpPr/>
          <p:nvPr/>
        </p:nvGrpSpPr>
        <p:grpSpPr>
          <a:xfrm>
            <a:off x="5303520" y="1527540"/>
            <a:ext cx="3689940" cy="2947710"/>
            <a:chOff x="5303520" y="1527540"/>
            <a:chExt cx="3689940" cy="2947710"/>
          </a:xfrm>
        </p:grpSpPr>
        <p:grpSp>
          <p:nvGrpSpPr>
            <p:cNvPr id="6" name="Group 5">
              <a:extLst>
                <a:ext uri="{FF2B5EF4-FFF2-40B4-BE49-F238E27FC236}">
                  <a16:creationId xmlns:a16="http://schemas.microsoft.com/office/drawing/2014/main" id="{CE73FA18-3AC5-45F1-A6D9-8B47EECCE8E8}"/>
                </a:ext>
              </a:extLst>
            </p:cNvPr>
            <p:cNvGrpSpPr/>
            <p:nvPr/>
          </p:nvGrpSpPr>
          <p:grpSpPr>
            <a:xfrm>
              <a:off x="5303520" y="1527540"/>
              <a:ext cx="3689940" cy="2947710"/>
              <a:chOff x="5303520" y="1527540"/>
              <a:chExt cx="3689940" cy="2947710"/>
            </a:xfrm>
          </p:grpSpPr>
          <p:grpSp>
            <p:nvGrpSpPr>
              <p:cNvPr id="10" name="Group 9">
                <a:extLst>
                  <a:ext uri="{FF2B5EF4-FFF2-40B4-BE49-F238E27FC236}">
                    <a16:creationId xmlns:a16="http://schemas.microsoft.com/office/drawing/2014/main" id="{38E37D10-2847-4485-8A4E-4F3477318202}"/>
                  </a:ext>
                </a:extLst>
              </p:cNvPr>
              <p:cNvGrpSpPr/>
              <p:nvPr/>
            </p:nvGrpSpPr>
            <p:grpSpPr>
              <a:xfrm>
                <a:off x="5303520" y="1527540"/>
                <a:ext cx="3689940" cy="2947710"/>
                <a:chOff x="4209306" y="1245600"/>
                <a:chExt cx="4380294" cy="3499200"/>
              </a:xfrm>
            </p:grpSpPr>
            <p:sp>
              <p:nvSpPr>
                <p:cNvPr id="13" name="Rectangle 12">
                  <a:extLst>
                    <a:ext uri="{FF2B5EF4-FFF2-40B4-BE49-F238E27FC236}">
                      <a16:creationId xmlns:a16="http://schemas.microsoft.com/office/drawing/2014/main" id="{7D6AE48C-7CA2-49B2-B70B-66DAD1228B56}"/>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Oval 13">
                  <a:extLst>
                    <a:ext uri="{FF2B5EF4-FFF2-40B4-BE49-F238E27FC236}">
                      <a16:creationId xmlns:a16="http://schemas.microsoft.com/office/drawing/2014/main" id="{C21649FB-8755-4658-AF56-57C19D4C4659}"/>
                    </a:ext>
                  </a:extLst>
                </p:cNvPr>
                <p:cNvSpPr/>
                <p:nvPr/>
              </p:nvSpPr>
              <p:spPr>
                <a:xfrm>
                  <a:off x="7162077" y="1522519"/>
                  <a:ext cx="1204677" cy="1011929"/>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8ED6B240-DD4E-4DC9-BEFE-611946834D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16" name="Group 15">
                  <a:extLst>
                    <a:ext uri="{FF2B5EF4-FFF2-40B4-BE49-F238E27FC236}">
                      <a16:creationId xmlns:a16="http://schemas.microsoft.com/office/drawing/2014/main" id="{2FF7DA60-ECB5-4692-8AE2-CAB43E04D275}"/>
                    </a:ext>
                  </a:extLst>
                </p:cNvPr>
                <p:cNvGrpSpPr/>
                <p:nvPr/>
              </p:nvGrpSpPr>
              <p:grpSpPr>
                <a:xfrm>
                  <a:off x="6257784" y="3791251"/>
                  <a:ext cx="785385" cy="659723"/>
                  <a:chOff x="6919200" y="3362400"/>
                  <a:chExt cx="785385" cy="659723"/>
                </a:xfrm>
              </p:grpSpPr>
              <p:sp>
                <p:nvSpPr>
                  <p:cNvPr id="32" name="Oval 31">
                    <a:extLst>
                      <a:ext uri="{FF2B5EF4-FFF2-40B4-BE49-F238E27FC236}">
                        <a16:creationId xmlns:a16="http://schemas.microsoft.com/office/drawing/2014/main" id="{0CD461C8-661B-4F0D-8A3A-63F1B4A0AA92}"/>
                      </a:ext>
                    </a:extLst>
                  </p:cNvPr>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33" name="Picture 32">
                    <a:extLst>
                      <a:ext uri="{FF2B5EF4-FFF2-40B4-BE49-F238E27FC236}">
                        <a16:creationId xmlns:a16="http://schemas.microsoft.com/office/drawing/2014/main" id="{AC9A5173-4A95-482E-A42E-DBBECB9C604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7" name="Oval 16">
                  <a:extLst>
                    <a:ext uri="{FF2B5EF4-FFF2-40B4-BE49-F238E27FC236}">
                      <a16:creationId xmlns:a16="http://schemas.microsoft.com/office/drawing/2014/main" id="{20F5AE87-895F-40F9-AB11-91A7C96AF206}"/>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8" name="Picture 17">
                  <a:extLst>
                    <a:ext uri="{FF2B5EF4-FFF2-40B4-BE49-F238E27FC236}">
                      <a16:creationId xmlns:a16="http://schemas.microsoft.com/office/drawing/2014/main" id="{DDA1690D-6BB1-404D-809B-3A58B760F2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19" name="Oval 18">
                  <a:extLst>
                    <a:ext uri="{FF2B5EF4-FFF2-40B4-BE49-F238E27FC236}">
                      <a16:creationId xmlns:a16="http://schemas.microsoft.com/office/drawing/2014/main" id="{C6771169-AC84-405B-8834-D6AF37DB9686}"/>
                    </a:ext>
                  </a:extLst>
                </p:cNvPr>
                <p:cNvSpPr/>
                <p:nvPr/>
              </p:nvSpPr>
              <p:spPr>
                <a:xfrm>
                  <a:off x="4481823" y="3580729"/>
                  <a:ext cx="1236106" cy="1052139"/>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0" name="Picture 19">
                  <a:extLst>
                    <a:ext uri="{FF2B5EF4-FFF2-40B4-BE49-F238E27FC236}">
                      <a16:creationId xmlns:a16="http://schemas.microsoft.com/office/drawing/2014/main" id="{8E537308-2F53-43FF-B7CE-6B64B3352A8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21" name="Oval 20">
                  <a:extLst>
                    <a:ext uri="{FF2B5EF4-FFF2-40B4-BE49-F238E27FC236}">
                      <a16:creationId xmlns:a16="http://schemas.microsoft.com/office/drawing/2014/main" id="{F3F317CF-8280-440B-A077-C75FAC548AF8}"/>
                    </a:ext>
                  </a:extLst>
                </p:cNvPr>
                <p:cNvSpPr/>
                <p:nvPr/>
              </p:nvSpPr>
              <p:spPr>
                <a:xfrm>
                  <a:off x="6032664" y="1320117"/>
                  <a:ext cx="919678" cy="7725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Oval 21">
                  <a:extLst>
                    <a:ext uri="{FF2B5EF4-FFF2-40B4-BE49-F238E27FC236}">
                      <a16:creationId xmlns:a16="http://schemas.microsoft.com/office/drawing/2014/main" id="{5F5806B3-8B79-410A-AD41-C6D516B48D66}"/>
                    </a:ext>
                  </a:extLst>
                </p:cNvPr>
                <p:cNvSpPr/>
                <p:nvPr/>
              </p:nvSpPr>
              <p:spPr>
                <a:xfrm>
                  <a:off x="7579737" y="2919012"/>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23" name="Group 22">
                  <a:extLst>
                    <a:ext uri="{FF2B5EF4-FFF2-40B4-BE49-F238E27FC236}">
                      <a16:creationId xmlns:a16="http://schemas.microsoft.com/office/drawing/2014/main" id="{20E79176-D6E4-4E95-809F-65090EEFD78A}"/>
                    </a:ext>
                  </a:extLst>
                </p:cNvPr>
                <p:cNvGrpSpPr/>
                <p:nvPr/>
              </p:nvGrpSpPr>
              <p:grpSpPr>
                <a:xfrm>
                  <a:off x="6595012" y="2995200"/>
                  <a:ext cx="714664" cy="600318"/>
                  <a:chOff x="7579737" y="2919013"/>
                  <a:chExt cx="714664" cy="600318"/>
                </a:xfrm>
              </p:grpSpPr>
              <p:sp>
                <p:nvSpPr>
                  <p:cNvPr id="30" name="Oval 29">
                    <a:extLst>
                      <a:ext uri="{FF2B5EF4-FFF2-40B4-BE49-F238E27FC236}">
                        <a16:creationId xmlns:a16="http://schemas.microsoft.com/office/drawing/2014/main" id="{FAE7D2EA-64D7-4DE8-9643-B34CB06B2C3A}"/>
                      </a:ext>
                    </a:extLst>
                  </p:cNvPr>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31" name="Picture 30">
                    <a:extLst>
                      <a:ext uri="{FF2B5EF4-FFF2-40B4-BE49-F238E27FC236}">
                        <a16:creationId xmlns:a16="http://schemas.microsoft.com/office/drawing/2014/main" id="{75B65A24-5D70-49A5-9838-DA1AF624C25B}"/>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24" name="Oval 23">
                  <a:extLst>
                    <a:ext uri="{FF2B5EF4-FFF2-40B4-BE49-F238E27FC236}">
                      <a16:creationId xmlns:a16="http://schemas.microsoft.com/office/drawing/2014/main" id="{C186C6DD-52A0-463E-A827-004C4124A751}"/>
                    </a:ext>
                  </a:extLst>
                </p:cNvPr>
                <p:cNvSpPr/>
                <p:nvPr/>
              </p:nvSpPr>
              <p:spPr>
                <a:xfrm>
                  <a:off x="7625945" y="3780880"/>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25" name="Group 24">
                  <a:extLst>
                    <a:ext uri="{FF2B5EF4-FFF2-40B4-BE49-F238E27FC236}">
                      <a16:creationId xmlns:a16="http://schemas.microsoft.com/office/drawing/2014/main" id="{DC0316BF-16DE-4327-8E0B-9868D9EB8BA2}"/>
                    </a:ext>
                  </a:extLst>
                </p:cNvPr>
                <p:cNvGrpSpPr/>
                <p:nvPr/>
              </p:nvGrpSpPr>
              <p:grpSpPr>
                <a:xfrm>
                  <a:off x="5046843" y="2402034"/>
                  <a:ext cx="1222464" cy="1026871"/>
                  <a:chOff x="5046843" y="2402034"/>
                  <a:chExt cx="1222464" cy="1026871"/>
                </a:xfrm>
              </p:grpSpPr>
              <p:sp>
                <p:nvSpPr>
                  <p:cNvPr id="27" name="Oval 26">
                    <a:extLst>
                      <a:ext uri="{FF2B5EF4-FFF2-40B4-BE49-F238E27FC236}">
                        <a16:creationId xmlns:a16="http://schemas.microsoft.com/office/drawing/2014/main" id="{416A3BAF-8ED9-423D-9B68-F3AE156B585B}"/>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8" name="Picture 27">
                    <a:extLst>
                      <a:ext uri="{FF2B5EF4-FFF2-40B4-BE49-F238E27FC236}">
                        <a16:creationId xmlns:a16="http://schemas.microsoft.com/office/drawing/2014/main" id="{FEDA4E78-0134-4F62-8D12-E1527D8CB44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29" name="Picture 28">
                    <a:extLst>
                      <a:ext uri="{FF2B5EF4-FFF2-40B4-BE49-F238E27FC236}">
                        <a16:creationId xmlns:a16="http://schemas.microsoft.com/office/drawing/2014/main" id="{E3882187-092B-41ED-BC64-815845E113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26" name="Picture 25">
                  <a:extLst>
                    <a:ext uri="{FF2B5EF4-FFF2-40B4-BE49-F238E27FC236}">
                      <a16:creationId xmlns:a16="http://schemas.microsoft.com/office/drawing/2014/main" id="{20ECDF6F-C747-420E-A624-08CF0345A575}"/>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11" name="Picture 10">
                <a:extLst>
                  <a:ext uri="{FF2B5EF4-FFF2-40B4-BE49-F238E27FC236}">
                    <a16:creationId xmlns:a16="http://schemas.microsoft.com/office/drawing/2014/main" id="{A47B4C68-9D0E-4314-81B8-AAD938C485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12" name="Picture 11">
                <a:extLst>
                  <a:ext uri="{FF2B5EF4-FFF2-40B4-BE49-F238E27FC236}">
                    <a16:creationId xmlns:a16="http://schemas.microsoft.com/office/drawing/2014/main" id="{E5499E4F-20DF-42DF-B7B9-93E3C56B4437}"/>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7" name="Picture 6">
              <a:extLst>
                <a:ext uri="{FF2B5EF4-FFF2-40B4-BE49-F238E27FC236}">
                  <a16:creationId xmlns:a16="http://schemas.microsoft.com/office/drawing/2014/main" id="{96E01C26-1775-4FBF-AB8A-49ADA4249CBA}"/>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8" name="Picture 7">
              <a:extLst>
                <a:ext uri="{FF2B5EF4-FFF2-40B4-BE49-F238E27FC236}">
                  <a16:creationId xmlns:a16="http://schemas.microsoft.com/office/drawing/2014/main" id="{FA4012FD-BBC8-40B8-B388-666039C139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9" name="Picture 8">
              <a:extLst>
                <a:ext uri="{FF2B5EF4-FFF2-40B4-BE49-F238E27FC236}">
                  <a16:creationId xmlns:a16="http://schemas.microsoft.com/office/drawing/2014/main" id="{F69F0803-271C-472D-B532-642A653E53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34" name="Title 1"/>
          <p:cNvSpPr txBox="1">
            <a:spLocks/>
          </p:cNvSpPr>
          <p:nvPr/>
        </p:nvSpPr>
        <p:spPr>
          <a:xfrm>
            <a:off x="228600" y="205979"/>
            <a:ext cx="8686800" cy="857250"/>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b="1" kern="1200">
                <a:solidFill>
                  <a:schemeClr val="tx1"/>
                </a:solidFill>
                <a:latin typeface="Arial" panose="020B0604020202020204" pitchFamily="34" charset="0"/>
                <a:ea typeface="+mj-ea"/>
                <a:cs typeface="Arial" panose="020B0604020202020204" pitchFamily="34" charset="0"/>
              </a:defRPr>
            </a:lvl1pPr>
          </a:lstStyle>
          <a:p>
            <a:r>
              <a:rPr lang="en-AU" smtClean="0"/>
              <a:t>Reserve selection as optimization</a:t>
            </a:r>
            <a:endParaRPr lang="en-AU" dirty="0"/>
          </a:p>
        </p:txBody>
      </p:sp>
    </p:spTree>
    <p:extLst>
      <p:ext uri="{BB962C8B-B14F-4D97-AF65-F5344CB8AC3E}">
        <p14:creationId xmlns:p14="http://schemas.microsoft.com/office/powerpoint/2010/main" val="31442272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28600" y="205979"/>
            <a:ext cx="8686800" cy="857250"/>
          </a:xfrm>
        </p:spPr>
        <p:txBody>
          <a:bodyPr>
            <a:normAutofit fontScale="90000"/>
          </a:bodyPr>
          <a:lstStyle/>
          <a:p>
            <a:r>
              <a:rPr lang="en-AU" dirty="0"/>
              <a:t>Reserve selection as optimization</a:t>
            </a:r>
          </a:p>
        </p:txBody>
      </p:sp>
      <p:grpSp>
        <p:nvGrpSpPr>
          <p:cNvPr id="67" name="Group 66">
            <a:extLst>
              <a:ext uri="{FF2B5EF4-FFF2-40B4-BE49-F238E27FC236}">
                <a16:creationId xmlns:a16="http://schemas.microsoft.com/office/drawing/2014/main" id="{F406AB6E-F8A4-4161-8F11-0ED1D175D65F}"/>
              </a:ext>
            </a:extLst>
          </p:cNvPr>
          <p:cNvGrpSpPr/>
          <p:nvPr/>
        </p:nvGrpSpPr>
        <p:grpSpPr>
          <a:xfrm>
            <a:off x="5303520" y="1527540"/>
            <a:ext cx="3689940" cy="2947710"/>
            <a:chOff x="5303520" y="1527540"/>
            <a:chExt cx="3689940" cy="2947710"/>
          </a:xfrm>
        </p:grpSpPr>
        <p:grpSp>
          <p:nvGrpSpPr>
            <p:cNvPr id="68" name="Group 67">
              <a:extLst>
                <a:ext uri="{FF2B5EF4-FFF2-40B4-BE49-F238E27FC236}">
                  <a16:creationId xmlns:a16="http://schemas.microsoft.com/office/drawing/2014/main" id="{CE73FA18-3AC5-45F1-A6D9-8B47EECCE8E8}"/>
                </a:ext>
              </a:extLst>
            </p:cNvPr>
            <p:cNvGrpSpPr/>
            <p:nvPr/>
          </p:nvGrpSpPr>
          <p:grpSpPr>
            <a:xfrm>
              <a:off x="5303520" y="1527540"/>
              <a:ext cx="3689940" cy="2947710"/>
              <a:chOff x="5303520" y="1527540"/>
              <a:chExt cx="3689940" cy="2947710"/>
            </a:xfrm>
          </p:grpSpPr>
          <p:grpSp>
            <p:nvGrpSpPr>
              <p:cNvPr id="72" name="Group 71">
                <a:extLst>
                  <a:ext uri="{FF2B5EF4-FFF2-40B4-BE49-F238E27FC236}">
                    <a16:creationId xmlns:a16="http://schemas.microsoft.com/office/drawing/2014/main" id="{38E37D10-2847-4485-8A4E-4F3477318202}"/>
                  </a:ext>
                </a:extLst>
              </p:cNvPr>
              <p:cNvGrpSpPr/>
              <p:nvPr/>
            </p:nvGrpSpPr>
            <p:grpSpPr>
              <a:xfrm>
                <a:off x="5303520" y="1527540"/>
                <a:ext cx="3689940" cy="2947710"/>
                <a:chOff x="4209306" y="1245600"/>
                <a:chExt cx="4380294" cy="3499200"/>
              </a:xfrm>
            </p:grpSpPr>
            <p:sp>
              <p:nvSpPr>
                <p:cNvPr id="75" name="Rectangle 74">
                  <a:extLst>
                    <a:ext uri="{FF2B5EF4-FFF2-40B4-BE49-F238E27FC236}">
                      <a16:creationId xmlns:a16="http://schemas.microsoft.com/office/drawing/2014/main" id="{7D6AE48C-7CA2-49B2-B70B-66DAD1228B56}"/>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76" name="Oval 75">
                  <a:extLst>
                    <a:ext uri="{FF2B5EF4-FFF2-40B4-BE49-F238E27FC236}">
                      <a16:creationId xmlns:a16="http://schemas.microsoft.com/office/drawing/2014/main" id="{C21649FB-8755-4658-AF56-57C19D4C4659}"/>
                    </a:ext>
                  </a:extLst>
                </p:cNvPr>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77" name="Picture 76">
                  <a:extLst>
                    <a:ext uri="{FF2B5EF4-FFF2-40B4-BE49-F238E27FC236}">
                      <a16:creationId xmlns:a16="http://schemas.microsoft.com/office/drawing/2014/main" id="{8ED6B240-DD4E-4DC9-BEFE-611946834D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78" name="Group 77">
                  <a:extLst>
                    <a:ext uri="{FF2B5EF4-FFF2-40B4-BE49-F238E27FC236}">
                      <a16:creationId xmlns:a16="http://schemas.microsoft.com/office/drawing/2014/main" id="{2FF7DA60-ECB5-4692-8AE2-CAB43E04D275}"/>
                    </a:ext>
                  </a:extLst>
                </p:cNvPr>
                <p:cNvGrpSpPr/>
                <p:nvPr/>
              </p:nvGrpSpPr>
              <p:grpSpPr>
                <a:xfrm>
                  <a:off x="6257784" y="3791251"/>
                  <a:ext cx="785385" cy="659723"/>
                  <a:chOff x="6919200" y="3362400"/>
                  <a:chExt cx="785385" cy="659723"/>
                </a:xfrm>
              </p:grpSpPr>
              <p:sp>
                <p:nvSpPr>
                  <p:cNvPr id="94" name="Oval 93">
                    <a:extLst>
                      <a:ext uri="{FF2B5EF4-FFF2-40B4-BE49-F238E27FC236}">
                        <a16:creationId xmlns:a16="http://schemas.microsoft.com/office/drawing/2014/main" id="{0CD461C8-661B-4F0D-8A3A-63F1B4A0AA92}"/>
                      </a:ext>
                    </a:extLst>
                  </p:cNvPr>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95" name="Picture 94">
                    <a:extLst>
                      <a:ext uri="{FF2B5EF4-FFF2-40B4-BE49-F238E27FC236}">
                        <a16:creationId xmlns:a16="http://schemas.microsoft.com/office/drawing/2014/main" id="{AC9A5173-4A95-482E-A42E-DBBECB9C604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79" name="Oval 78">
                  <a:extLst>
                    <a:ext uri="{FF2B5EF4-FFF2-40B4-BE49-F238E27FC236}">
                      <a16:creationId xmlns:a16="http://schemas.microsoft.com/office/drawing/2014/main" id="{20F5AE87-895F-40F9-AB11-91A7C96AF206}"/>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80" name="Picture 79">
                  <a:extLst>
                    <a:ext uri="{FF2B5EF4-FFF2-40B4-BE49-F238E27FC236}">
                      <a16:creationId xmlns:a16="http://schemas.microsoft.com/office/drawing/2014/main" id="{DDA1690D-6BB1-404D-809B-3A58B760F2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81" name="Oval 80">
                  <a:extLst>
                    <a:ext uri="{FF2B5EF4-FFF2-40B4-BE49-F238E27FC236}">
                      <a16:creationId xmlns:a16="http://schemas.microsoft.com/office/drawing/2014/main" id="{C6771169-AC84-405B-8834-D6AF37DB9686}"/>
                    </a:ext>
                  </a:extLst>
                </p:cNvPr>
                <p:cNvSpPr/>
                <p:nvPr/>
              </p:nvSpPr>
              <p:spPr>
                <a:xfrm>
                  <a:off x="4481823" y="3580729"/>
                  <a:ext cx="1236106" cy="105213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82" name="Picture 81">
                  <a:extLst>
                    <a:ext uri="{FF2B5EF4-FFF2-40B4-BE49-F238E27FC236}">
                      <a16:creationId xmlns:a16="http://schemas.microsoft.com/office/drawing/2014/main" id="{8E537308-2F53-43FF-B7CE-6B64B3352A8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83" name="Oval 82">
                  <a:extLst>
                    <a:ext uri="{FF2B5EF4-FFF2-40B4-BE49-F238E27FC236}">
                      <a16:creationId xmlns:a16="http://schemas.microsoft.com/office/drawing/2014/main" id="{F3F317CF-8280-440B-A077-C75FAC548AF8}"/>
                    </a:ext>
                  </a:extLst>
                </p:cNvPr>
                <p:cNvSpPr/>
                <p:nvPr/>
              </p:nvSpPr>
              <p:spPr>
                <a:xfrm>
                  <a:off x="6032664" y="1320117"/>
                  <a:ext cx="919678" cy="7725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84" name="Oval 83">
                  <a:extLst>
                    <a:ext uri="{FF2B5EF4-FFF2-40B4-BE49-F238E27FC236}">
                      <a16:creationId xmlns:a16="http://schemas.microsoft.com/office/drawing/2014/main" id="{5F5806B3-8B79-410A-AD41-C6D516B48D66}"/>
                    </a:ext>
                  </a:extLst>
                </p:cNvPr>
                <p:cNvSpPr/>
                <p:nvPr/>
              </p:nvSpPr>
              <p:spPr>
                <a:xfrm>
                  <a:off x="7579737" y="2919012"/>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85" name="Group 84">
                  <a:extLst>
                    <a:ext uri="{FF2B5EF4-FFF2-40B4-BE49-F238E27FC236}">
                      <a16:creationId xmlns:a16="http://schemas.microsoft.com/office/drawing/2014/main" id="{20E79176-D6E4-4E95-809F-65090EEFD78A}"/>
                    </a:ext>
                  </a:extLst>
                </p:cNvPr>
                <p:cNvGrpSpPr/>
                <p:nvPr/>
              </p:nvGrpSpPr>
              <p:grpSpPr>
                <a:xfrm>
                  <a:off x="6595012" y="2995200"/>
                  <a:ext cx="714664" cy="600318"/>
                  <a:chOff x="7579737" y="2919013"/>
                  <a:chExt cx="714664" cy="600318"/>
                </a:xfrm>
              </p:grpSpPr>
              <p:sp>
                <p:nvSpPr>
                  <p:cNvPr id="92" name="Oval 91">
                    <a:extLst>
                      <a:ext uri="{FF2B5EF4-FFF2-40B4-BE49-F238E27FC236}">
                        <a16:creationId xmlns:a16="http://schemas.microsoft.com/office/drawing/2014/main" id="{FAE7D2EA-64D7-4DE8-9643-B34CB06B2C3A}"/>
                      </a:ext>
                    </a:extLst>
                  </p:cNvPr>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93" name="Picture 92">
                    <a:extLst>
                      <a:ext uri="{FF2B5EF4-FFF2-40B4-BE49-F238E27FC236}">
                        <a16:creationId xmlns:a16="http://schemas.microsoft.com/office/drawing/2014/main" id="{75B65A24-5D70-49A5-9838-DA1AF624C25B}"/>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86" name="Oval 85">
                  <a:extLst>
                    <a:ext uri="{FF2B5EF4-FFF2-40B4-BE49-F238E27FC236}">
                      <a16:creationId xmlns:a16="http://schemas.microsoft.com/office/drawing/2014/main" id="{C186C6DD-52A0-463E-A827-004C4124A751}"/>
                    </a:ext>
                  </a:extLst>
                </p:cNvPr>
                <p:cNvSpPr/>
                <p:nvPr/>
              </p:nvSpPr>
              <p:spPr>
                <a:xfrm>
                  <a:off x="7625945" y="3780880"/>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87" name="Group 86">
                  <a:extLst>
                    <a:ext uri="{FF2B5EF4-FFF2-40B4-BE49-F238E27FC236}">
                      <a16:creationId xmlns:a16="http://schemas.microsoft.com/office/drawing/2014/main" id="{DC0316BF-16DE-4327-8E0B-9868D9EB8BA2}"/>
                    </a:ext>
                  </a:extLst>
                </p:cNvPr>
                <p:cNvGrpSpPr/>
                <p:nvPr/>
              </p:nvGrpSpPr>
              <p:grpSpPr>
                <a:xfrm>
                  <a:off x="5046843" y="2402034"/>
                  <a:ext cx="1222464" cy="1026871"/>
                  <a:chOff x="5046843" y="2402034"/>
                  <a:chExt cx="1222464" cy="1026871"/>
                </a:xfrm>
              </p:grpSpPr>
              <p:sp>
                <p:nvSpPr>
                  <p:cNvPr id="89" name="Oval 88">
                    <a:extLst>
                      <a:ext uri="{FF2B5EF4-FFF2-40B4-BE49-F238E27FC236}">
                        <a16:creationId xmlns:a16="http://schemas.microsoft.com/office/drawing/2014/main" id="{416A3BAF-8ED9-423D-9B68-F3AE156B585B}"/>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90" name="Picture 89">
                    <a:extLst>
                      <a:ext uri="{FF2B5EF4-FFF2-40B4-BE49-F238E27FC236}">
                        <a16:creationId xmlns:a16="http://schemas.microsoft.com/office/drawing/2014/main" id="{FEDA4E78-0134-4F62-8D12-E1527D8CB44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91" name="Picture 90">
                    <a:extLst>
                      <a:ext uri="{FF2B5EF4-FFF2-40B4-BE49-F238E27FC236}">
                        <a16:creationId xmlns:a16="http://schemas.microsoft.com/office/drawing/2014/main" id="{E3882187-092B-41ED-BC64-815845E113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88" name="Picture 87">
                  <a:extLst>
                    <a:ext uri="{FF2B5EF4-FFF2-40B4-BE49-F238E27FC236}">
                      <a16:creationId xmlns:a16="http://schemas.microsoft.com/office/drawing/2014/main" id="{20ECDF6F-C747-420E-A624-08CF0345A575}"/>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73" name="Picture 72">
                <a:extLst>
                  <a:ext uri="{FF2B5EF4-FFF2-40B4-BE49-F238E27FC236}">
                    <a16:creationId xmlns:a16="http://schemas.microsoft.com/office/drawing/2014/main" id="{A47B4C68-9D0E-4314-81B8-AAD938C485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74" name="Picture 73">
                <a:extLst>
                  <a:ext uri="{FF2B5EF4-FFF2-40B4-BE49-F238E27FC236}">
                    <a16:creationId xmlns:a16="http://schemas.microsoft.com/office/drawing/2014/main" id="{E5499E4F-20DF-42DF-B7B9-93E3C56B4437}"/>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69" name="Picture 68">
              <a:extLst>
                <a:ext uri="{FF2B5EF4-FFF2-40B4-BE49-F238E27FC236}">
                  <a16:creationId xmlns:a16="http://schemas.microsoft.com/office/drawing/2014/main" id="{96E01C26-1775-4FBF-AB8A-49ADA4249CBA}"/>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70" name="Picture 69">
              <a:extLst>
                <a:ext uri="{FF2B5EF4-FFF2-40B4-BE49-F238E27FC236}">
                  <a16:creationId xmlns:a16="http://schemas.microsoft.com/office/drawing/2014/main" id="{FA4012FD-BBC8-40B8-B388-666039C139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71" name="Picture 70">
              <a:extLst>
                <a:ext uri="{FF2B5EF4-FFF2-40B4-BE49-F238E27FC236}">
                  <a16:creationId xmlns:a16="http://schemas.microsoft.com/office/drawing/2014/main" id="{F69F0803-271C-472D-B532-642A653E53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34" name="Content Placeholder 2"/>
          <p:cNvSpPr txBox="1">
            <a:spLocks/>
          </p:cNvSpPr>
          <p:nvPr/>
        </p:nvSpPr>
        <p:spPr>
          <a:xfrm>
            <a:off x="167640" y="1244763"/>
            <a:ext cx="5334324" cy="355583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AU" sz="3200" b="0" i="0" u="sng" strike="noStrike" kern="1200" cap="none" spc="0" normalizeH="0" baseline="0" noProof="0" dirty="0">
                <a:ln>
                  <a:noFill/>
                </a:ln>
                <a:solidFill>
                  <a:prstClr val="white"/>
                </a:solidFill>
                <a:effectLst/>
                <a:uLnTx/>
                <a:uFillTx/>
                <a:latin typeface="Calibri"/>
                <a:ea typeface="+mn-ea"/>
                <a:cs typeface="+mn-cs"/>
              </a:rPr>
              <a:t>Goal</a:t>
            </a:r>
            <a:r>
              <a:rPr kumimoji="0" lang="en-AU" sz="3200" b="0" i="0" u="none" strike="noStrike" kern="1200" cap="none" spc="0" normalizeH="0" baseline="0" noProof="0" dirty="0">
                <a:ln>
                  <a:noFill/>
                </a:ln>
                <a:solidFill>
                  <a:prstClr val="white"/>
                </a:solidFill>
                <a:effectLst/>
                <a:uLnTx/>
                <a:uFillTx/>
                <a:latin typeface="Calibri"/>
                <a:ea typeface="+mn-ea"/>
                <a:cs typeface="+mn-cs"/>
              </a:rPr>
              <a:t>: conserve biodiversity</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AU" sz="3200" b="0" i="0" u="sng" strike="noStrike" kern="1200" cap="none" spc="0" normalizeH="0" baseline="0" noProof="0" dirty="0">
                <a:ln>
                  <a:noFill/>
                </a:ln>
                <a:solidFill>
                  <a:prstClr val="white"/>
                </a:solidFill>
                <a:effectLst/>
                <a:uLnTx/>
                <a:uFillTx/>
                <a:latin typeface="Calibri"/>
                <a:ea typeface="+mn-ea"/>
                <a:cs typeface="+mn-cs"/>
              </a:rPr>
              <a:t>Objective</a:t>
            </a:r>
            <a:r>
              <a:rPr kumimoji="0" lang="en-AU" sz="3200" b="0" i="0" u="none" strike="noStrike" kern="1200" cap="none" spc="0" normalizeH="0" baseline="0" noProof="0" dirty="0">
                <a:ln>
                  <a:noFill/>
                </a:ln>
                <a:solidFill>
                  <a:prstClr val="white"/>
                </a:solidFill>
                <a:effectLst/>
                <a:uLnTx/>
                <a:uFillTx/>
                <a:latin typeface="Calibri"/>
                <a:ea typeface="+mn-ea"/>
                <a:cs typeface="+mn-cs"/>
              </a:rPr>
              <a:t>: min. # of islands</a:t>
            </a:r>
          </a:p>
          <a:p>
            <a:pPr lvl="0">
              <a:defRPr/>
            </a:pPr>
            <a:r>
              <a:rPr kumimoji="0" lang="en-AU" sz="3200" b="0" i="0" u="sng" strike="noStrike" kern="1200" cap="none" spc="0" normalizeH="0" baseline="0" noProof="0" dirty="0">
                <a:ln>
                  <a:noFill/>
                </a:ln>
                <a:solidFill>
                  <a:prstClr val="white"/>
                </a:solidFill>
                <a:effectLst/>
                <a:uLnTx/>
                <a:uFillTx/>
                <a:latin typeface="Calibri"/>
                <a:ea typeface="+mn-ea"/>
                <a:cs typeface="+mn-cs"/>
              </a:rPr>
              <a:t>Constraints</a:t>
            </a:r>
            <a:r>
              <a:rPr kumimoji="0" lang="en-AU" sz="3200" b="0" i="0" u="none" strike="noStrike" kern="1200" cap="none" spc="0" normalizeH="0" baseline="0" noProof="0" dirty="0">
                <a:ln>
                  <a:noFill/>
                </a:ln>
                <a:solidFill>
                  <a:prstClr val="white"/>
                </a:solidFill>
                <a:effectLst/>
                <a:uLnTx/>
                <a:uFillTx/>
                <a:latin typeface="Calibri"/>
                <a:ea typeface="+mn-ea"/>
                <a:cs typeface="+mn-cs"/>
              </a:rPr>
              <a:t>: </a:t>
            </a: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sufficient </a:t>
            </a:r>
            <a:r>
              <a:rPr kumimoji="0" lang="en-AU" sz="3200" b="0" i="0" u="none" strike="noStrike" kern="1200" cap="none" spc="0" normalizeH="0" baseline="0" noProof="0" dirty="0">
                <a:ln>
                  <a:noFill/>
                </a:ln>
                <a:solidFill>
                  <a:prstClr val="white"/>
                </a:solidFill>
                <a:effectLst/>
                <a:uLnTx/>
                <a:uFillTx/>
                <a:latin typeface="Calibri"/>
                <a:ea typeface="+mn-ea"/>
                <a:cs typeface="+mn-cs"/>
              </a:rPr>
              <a:t>habitat for each </a:t>
            </a: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species       </a:t>
            </a:r>
            <a:r>
              <a:rPr lang="en-AU" dirty="0" smtClean="0">
                <a:solidFill>
                  <a:prstClr val="white"/>
                </a:solidFill>
              </a:rPr>
              <a:t>(≥ 1 </a:t>
            </a:r>
            <a:r>
              <a:rPr lang="en-AU" dirty="0" smtClean="0">
                <a:solidFill>
                  <a:prstClr val="white"/>
                </a:solidFill>
                <a:latin typeface="Calibri"/>
              </a:rPr>
              <a:t>island per species)</a:t>
            </a:r>
            <a:endParaRPr kumimoji="0" lang="en-AU" sz="3200" b="0" i="0" u="none" strike="noStrike" kern="1200" cap="none" spc="0" normalizeH="0" baseline="0" noProof="0" dirty="0">
              <a:ln>
                <a:noFill/>
              </a:ln>
              <a:solidFill>
                <a:prstClr val="white"/>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AU" sz="3200" b="0" i="0" u="sng" strike="noStrike" kern="1200" cap="none" spc="0" normalizeH="0" baseline="0" noProof="0" dirty="0">
                <a:ln>
                  <a:noFill/>
                </a:ln>
                <a:solidFill>
                  <a:prstClr val="white"/>
                </a:solidFill>
                <a:effectLst/>
                <a:uLnTx/>
                <a:uFillTx/>
                <a:latin typeface="Calibri"/>
                <a:ea typeface="+mn-ea"/>
                <a:cs typeface="+mn-cs"/>
              </a:rPr>
              <a:t>Decisions</a:t>
            </a:r>
            <a:r>
              <a:rPr kumimoji="0" lang="en-AU" sz="3200" b="0" i="0" u="none" strike="noStrike" kern="1200" cap="none" spc="0" normalizeH="0" baseline="0" noProof="0" dirty="0">
                <a:ln>
                  <a:noFill/>
                </a:ln>
                <a:solidFill>
                  <a:prstClr val="white"/>
                </a:solidFill>
                <a:effectLst/>
                <a:uLnTx/>
                <a:uFillTx/>
                <a:latin typeface="Calibri"/>
                <a:ea typeface="+mn-ea"/>
                <a:cs typeface="+mn-cs"/>
              </a:rPr>
              <a:t>: create a reserve on an island or not?</a:t>
            </a:r>
          </a:p>
        </p:txBody>
      </p:sp>
    </p:spTree>
    <p:extLst>
      <p:ext uri="{BB962C8B-B14F-4D97-AF65-F5344CB8AC3E}">
        <p14:creationId xmlns:p14="http://schemas.microsoft.com/office/powerpoint/2010/main" val="17592539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EC7AD9-57B1-4227-99C6-4DF8530122E4}"/>
              </a:ext>
            </a:extLst>
          </p:cNvPr>
          <p:cNvSpPr txBox="1"/>
          <p:nvPr/>
        </p:nvSpPr>
        <p:spPr>
          <a:xfrm>
            <a:off x="199543" y="1129550"/>
            <a:ext cx="4342491" cy="1261884"/>
          </a:xfrm>
          <a:prstGeom prst="rect">
            <a:avLst/>
          </a:prstGeom>
          <a:noFill/>
        </p:spPr>
        <p:txBody>
          <a:bodyPr wrap="square" rtlCol="0">
            <a:spAutoFit/>
          </a:bodyPr>
          <a:lstStyle/>
          <a:p>
            <a:pPr marL="285750" indent="-285750">
              <a:buFont typeface="Arial" panose="020B0604020202020204" pitchFamily="34" charset="0"/>
              <a:buChar char="•"/>
            </a:pPr>
            <a:r>
              <a:rPr lang="en-AU" sz="3800" dirty="0"/>
              <a:t>Irreplaceability</a:t>
            </a:r>
          </a:p>
          <a:p>
            <a:endParaRPr lang="en-AU" sz="3800" dirty="0"/>
          </a:p>
        </p:txBody>
      </p:sp>
      <p:sp>
        <p:nvSpPr>
          <p:cNvPr id="34" name="TextBox 33">
            <a:extLst>
              <a:ext uri="{FF2B5EF4-FFF2-40B4-BE49-F238E27FC236}">
                <a16:creationId xmlns:a16="http://schemas.microsoft.com/office/drawing/2014/main" id="{B3326D50-DF64-465A-855E-0105F634D2D9}"/>
              </a:ext>
            </a:extLst>
          </p:cNvPr>
          <p:cNvSpPr txBox="1"/>
          <p:nvPr/>
        </p:nvSpPr>
        <p:spPr>
          <a:xfrm>
            <a:off x="199543" y="1889794"/>
            <a:ext cx="4572000" cy="2092881"/>
          </a:xfrm>
          <a:prstGeom prst="rect">
            <a:avLst/>
          </a:prstGeom>
          <a:noFill/>
        </p:spPr>
        <p:txBody>
          <a:bodyPr wrap="square">
            <a:spAutoFit/>
          </a:bodyPr>
          <a:lstStyle/>
          <a:p>
            <a:r>
              <a:rPr lang="en-AU" sz="2600" dirty="0"/>
              <a:t>“[…] continuum of values between 0 and 1, where sites with values of 1 are essential for achieving one or more targets and are therefore irreplaceable.”</a:t>
            </a:r>
          </a:p>
        </p:txBody>
      </p:sp>
      <p:sp>
        <p:nvSpPr>
          <p:cNvPr id="35" name="TextBox 34">
            <a:extLst>
              <a:ext uri="{FF2B5EF4-FFF2-40B4-BE49-F238E27FC236}">
                <a16:creationId xmlns:a16="http://schemas.microsoft.com/office/drawing/2014/main" id="{2FC3AC62-3D19-421B-BBD1-A11388BE6B5C}"/>
              </a:ext>
            </a:extLst>
          </p:cNvPr>
          <p:cNvSpPr txBox="1"/>
          <p:nvPr/>
        </p:nvSpPr>
        <p:spPr>
          <a:xfrm>
            <a:off x="1701210" y="4670582"/>
            <a:ext cx="7505700" cy="369332"/>
          </a:xfrm>
          <a:prstGeom prst="rect">
            <a:avLst/>
          </a:prstGeom>
          <a:noFill/>
        </p:spPr>
        <p:txBody>
          <a:bodyPr wrap="square" rtlCol="0">
            <a:spAutoFit/>
          </a:bodyPr>
          <a:lstStyle/>
          <a:p>
            <a:r>
              <a:rPr lang="en-AU" dirty="0" err="1"/>
              <a:t>Carwardine</a:t>
            </a:r>
            <a:r>
              <a:rPr lang="en-AU" dirty="0"/>
              <a:t> </a:t>
            </a:r>
            <a:r>
              <a:rPr lang="en-AU" dirty="0" err="1"/>
              <a:t>etl</a:t>
            </a:r>
            <a:r>
              <a:rPr lang="en-AU" dirty="0"/>
              <a:t> al. (2007) </a:t>
            </a:r>
            <a:r>
              <a:rPr lang="en-AU" dirty="0" err="1"/>
              <a:t>Biodivers</a:t>
            </a:r>
            <a:r>
              <a:rPr lang="en-AU" dirty="0"/>
              <a:t> </a:t>
            </a:r>
            <a:r>
              <a:rPr lang="en-AU" dirty="0" err="1"/>
              <a:t>Conserv</a:t>
            </a:r>
            <a:r>
              <a:rPr lang="en-AU" dirty="0"/>
              <a:t>, DOI:10.1007/s10531-006-9055-4</a:t>
            </a:r>
          </a:p>
        </p:txBody>
      </p:sp>
      <p:sp>
        <p:nvSpPr>
          <p:cNvPr id="40" name="Title 1">
            <a:extLst>
              <a:ext uri="{FF2B5EF4-FFF2-40B4-BE49-F238E27FC236}">
                <a16:creationId xmlns:a16="http://schemas.microsoft.com/office/drawing/2014/main" id="{C4689D8C-113A-42CC-855F-8ACDBC8965F0}"/>
              </a:ext>
            </a:extLst>
          </p:cNvPr>
          <p:cNvSpPr txBox="1">
            <a:spLocks/>
          </p:cNvSpPr>
          <p:nvPr/>
        </p:nvSpPr>
        <p:spPr>
          <a:xfrm>
            <a:off x="457200" y="106541"/>
            <a:ext cx="8229600" cy="857250"/>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b="1" kern="1200">
                <a:solidFill>
                  <a:schemeClr val="tx1"/>
                </a:solidFill>
                <a:latin typeface="Arial" panose="020B0604020202020204" pitchFamily="34" charset="0"/>
                <a:ea typeface="+mj-ea"/>
                <a:cs typeface="Arial" panose="020B0604020202020204" pitchFamily="34" charset="0"/>
              </a:defRPr>
            </a:lvl1pPr>
          </a:lstStyle>
          <a:p>
            <a:r>
              <a:rPr lang="en-AU"/>
              <a:t>But what are the top priorities?</a:t>
            </a:r>
            <a:endParaRPr lang="en-AU" dirty="0"/>
          </a:p>
        </p:txBody>
      </p:sp>
      <p:grpSp>
        <p:nvGrpSpPr>
          <p:cNvPr id="75" name="Group 74">
            <a:extLst>
              <a:ext uri="{FF2B5EF4-FFF2-40B4-BE49-F238E27FC236}">
                <a16:creationId xmlns:a16="http://schemas.microsoft.com/office/drawing/2014/main" id="{FDAA86BC-794C-4266-8DE3-D0AC58431C54}"/>
              </a:ext>
            </a:extLst>
          </p:cNvPr>
          <p:cNvGrpSpPr/>
          <p:nvPr/>
        </p:nvGrpSpPr>
        <p:grpSpPr>
          <a:xfrm>
            <a:off x="5303520" y="1527540"/>
            <a:ext cx="3689940" cy="2947710"/>
            <a:chOff x="5303520" y="1527540"/>
            <a:chExt cx="3689940" cy="2947710"/>
          </a:xfrm>
        </p:grpSpPr>
        <p:grpSp>
          <p:nvGrpSpPr>
            <p:cNvPr id="41" name="Group 40">
              <a:extLst>
                <a:ext uri="{FF2B5EF4-FFF2-40B4-BE49-F238E27FC236}">
                  <a16:creationId xmlns:a16="http://schemas.microsoft.com/office/drawing/2014/main" id="{A99A6B1A-9871-45FD-A3A6-78F982E1570D}"/>
                </a:ext>
              </a:extLst>
            </p:cNvPr>
            <p:cNvGrpSpPr/>
            <p:nvPr/>
          </p:nvGrpSpPr>
          <p:grpSpPr>
            <a:xfrm>
              <a:off x="5303520" y="1527540"/>
              <a:ext cx="3689940" cy="2947710"/>
              <a:chOff x="5303520" y="1527540"/>
              <a:chExt cx="3689940" cy="2947710"/>
            </a:xfrm>
          </p:grpSpPr>
          <p:grpSp>
            <p:nvGrpSpPr>
              <p:cNvPr id="42" name="Group 41">
                <a:extLst>
                  <a:ext uri="{FF2B5EF4-FFF2-40B4-BE49-F238E27FC236}">
                    <a16:creationId xmlns:a16="http://schemas.microsoft.com/office/drawing/2014/main" id="{2CE04A40-D241-4927-9750-A0898B3CC1F4}"/>
                  </a:ext>
                </a:extLst>
              </p:cNvPr>
              <p:cNvGrpSpPr/>
              <p:nvPr/>
            </p:nvGrpSpPr>
            <p:grpSpPr>
              <a:xfrm>
                <a:off x="5303520" y="1527540"/>
                <a:ext cx="3689940" cy="2947710"/>
                <a:chOff x="4209306" y="1245600"/>
                <a:chExt cx="4380294" cy="3499200"/>
              </a:xfrm>
            </p:grpSpPr>
            <p:sp>
              <p:nvSpPr>
                <p:cNvPr id="45" name="Rectangle 44">
                  <a:extLst>
                    <a:ext uri="{FF2B5EF4-FFF2-40B4-BE49-F238E27FC236}">
                      <a16:creationId xmlns:a16="http://schemas.microsoft.com/office/drawing/2014/main" id="{1F763474-DCD4-408E-A0EE-329657FDF2F9}"/>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6" name="Oval 45">
                  <a:extLst>
                    <a:ext uri="{FF2B5EF4-FFF2-40B4-BE49-F238E27FC236}">
                      <a16:creationId xmlns:a16="http://schemas.microsoft.com/office/drawing/2014/main" id="{0B5F6FDD-E7C6-4CA5-A3E8-74BC44728B63}"/>
                    </a:ext>
                  </a:extLst>
                </p:cNvPr>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47" name="Picture 46">
                  <a:extLst>
                    <a:ext uri="{FF2B5EF4-FFF2-40B4-BE49-F238E27FC236}">
                      <a16:creationId xmlns:a16="http://schemas.microsoft.com/office/drawing/2014/main" id="{B633E91A-A8B5-4968-BE7B-792A1EF93B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48" name="Group 47">
                  <a:extLst>
                    <a:ext uri="{FF2B5EF4-FFF2-40B4-BE49-F238E27FC236}">
                      <a16:creationId xmlns:a16="http://schemas.microsoft.com/office/drawing/2014/main" id="{D82CA7C8-2CE8-4724-87C4-EE366DBD844E}"/>
                    </a:ext>
                  </a:extLst>
                </p:cNvPr>
                <p:cNvGrpSpPr/>
                <p:nvPr/>
              </p:nvGrpSpPr>
              <p:grpSpPr>
                <a:xfrm>
                  <a:off x="6257784" y="3791251"/>
                  <a:ext cx="785385" cy="659723"/>
                  <a:chOff x="6919200" y="3362400"/>
                  <a:chExt cx="785385" cy="659723"/>
                </a:xfrm>
              </p:grpSpPr>
              <p:sp>
                <p:nvSpPr>
                  <p:cNvPr id="70" name="Oval 69">
                    <a:extLst>
                      <a:ext uri="{FF2B5EF4-FFF2-40B4-BE49-F238E27FC236}">
                        <a16:creationId xmlns:a16="http://schemas.microsoft.com/office/drawing/2014/main" id="{31E276C5-8165-4003-808A-111130E27427}"/>
                      </a:ext>
                    </a:extLst>
                  </p:cNvPr>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71" name="Picture 70">
                    <a:extLst>
                      <a:ext uri="{FF2B5EF4-FFF2-40B4-BE49-F238E27FC236}">
                        <a16:creationId xmlns:a16="http://schemas.microsoft.com/office/drawing/2014/main" id="{1B5FA82A-F13C-4AD1-ABB4-CB3EB79BEE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49" name="Oval 48">
                  <a:extLst>
                    <a:ext uri="{FF2B5EF4-FFF2-40B4-BE49-F238E27FC236}">
                      <a16:creationId xmlns:a16="http://schemas.microsoft.com/office/drawing/2014/main" id="{0FBDD962-CE33-47E0-9D95-C8E354157EDA}"/>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50" name="Picture 49">
                  <a:extLst>
                    <a:ext uri="{FF2B5EF4-FFF2-40B4-BE49-F238E27FC236}">
                      <a16:creationId xmlns:a16="http://schemas.microsoft.com/office/drawing/2014/main" id="{BBA9BFBE-F0D1-4D50-BCD4-805ABCC64E4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51" name="Oval 50">
                  <a:extLst>
                    <a:ext uri="{FF2B5EF4-FFF2-40B4-BE49-F238E27FC236}">
                      <a16:creationId xmlns:a16="http://schemas.microsoft.com/office/drawing/2014/main" id="{822EC0D9-A281-4CDB-BEB1-947499F49DBC}"/>
                    </a:ext>
                  </a:extLst>
                </p:cNvPr>
                <p:cNvSpPr/>
                <p:nvPr/>
              </p:nvSpPr>
              <p:spPr>
                <a:xfrm>
                  <a:off x="4481823" y="3580729"/>
                  <a:ext cx="1236106" cy="105213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52" name="Picture 51">
                  <a:extLst>
                    <a:ext uri="{FF2B5EF4-FFF2-40B4-BE49-F238E27FC236}">
                      <a16:creationId xmlns:a16="http://schemas.microsoft.com/office/drawing/2014/main" id="{CD6CF306-7669-42C8-A479-28CA61F55BC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68" name="Oval 67">
                  <a:extLst>
                    <a:ext uri="{FF2B5EF4-FFF2-40B4-BE49-F238E27FC236}">
                      <a16:creationId xmlns:a16="http://schemas.microsoft.com/office/drawing/2014/main" id="{0CD5C603-5358-460B-A1EE-D4BB0C4E600E}"/>
                    </a:ext>
                  </a:extLst>
                </p:cNvPr>
                <p:cNvSpPr/>
                <p:nvPr/>
              </p:nvSpPr>
              <p:spPr>
                <a:xfrm>
                  <a:off x="6032664" y="1320117"/>
                  <a:ext cx="919678" cy="7725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66" name="Oval 65">
                  <a:extLst>
                    <a:ext uri="{FF2B5EF4-FFF2-40B4-BE49-F238E27FC236}">
                      <a16:creationId xmlns:a16="http://schemas.microsoft.com/office/drawing/2014/main" id="{0D613F85-F77F-4AB5-AB34-6581A23BEEDE}"/>
                    </a:ext>
                  </a:extLst>
                </p:cNvPr>
                <p:cNvSpPr/>
                <p:nvPr/>
              </p:nvSpPr>
              <p:spPr>
                <a:xfrm>
                  <a:off x="7579737" y="2919012"/>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55" name="Group 54">
                  <a:extLst>
                    <a:ext uri="{FF2B5EF4-FFF2-40B4-BE49-F238E27FC236}">
                      <a16:creationId xmlns:a16="http://schemas.microsoft.com/office/drawing/2014/main" id="{FF79A6DA-D968-4761-A760-ABEB325F8285}"/>
                    </a:ext>
                  </a:extLst>
                </p:cNvPr>
                <p:cNvGrpSpPr/>
                <p:nvPr/>
              </p:nvGrpSpPr>
              <p:grpSpPr>
                <a:xfrm>
                  <a:off x="6595012" y="2995200"/>
                  <a:ext cx="714664" cy="600318"/>
                  <a:chOff x="7579737" y="2919013"/>
                  <a:chExt cx="714664" cy="600318"/>
                </a:xfrm>
              </p:grpSpPr>
              <p:sp>
                <p:nvSpPr>
                  <p:cNvPr id="64" name="Oval 63">
                    <a:extLst>
                      <a:ext uri="{FF2B5EF4-FFF2-40B4-BE49-F238E27FC236}">
                        <a16:creationId xmlns:a16="http://schemas.microsoft.com/office/drawing/2014/main" id="{E791303D-D8DC-45F9-803F-22D744AD53D8}"/>
                      </a:ext>
                    </a:extLst>
                  </p:cNvPr>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65" name="Picture 64">
                    <a:extLst>
                      <a:ext uri="{FF2B5EF4-FFF2-40B4-BE49-F238E27FC236}">
                        <a16:creationId xmlns:a16="http://schemas.microsoft.com/office/drawing/2014/main" id="{C690E3E8-DEEC-4FBE-BA09-6CD2E078C9AC}"/>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62" name="Oval 61">
                  <a:extLst>
                    <a:ext uri="{FF2B5EF4-FFF2-40B4-BE49-F238E27FC236}">
                      <a16:creationId xmlns:a16="http://schemas.microsoft.com/office/drawing/2014/main" id="{E20ED220-7C34-4E2A-9975-502ADD4BA75D}"/>
                    </a:ext>
                  </a:extLst>
                </p:cNvPr>
                <p:cNvSpPr/>
                <p:nvPr/>
              </p:nvSpPr>
              <p:spPr>
                <a:xfrm>
                  <a:off x="7625945" y="3780880"/>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57" name="Group 56">
                  <a:extLst>
                    <a:ext uri="{FF2B5EF4-FFF2-40B4-BE49-F238E27FC236}">
                      <a16:creationId xmlns:a16="http://schemas.microsoft.com/office/drawing/2014/main" id="{7D99D2DF-59FC-4E3D-B52A-CD25757C1E30}"/>
                    </a:ext>
                  </a:extLst>
                </p:cNvPr>
                <p:cNvGrpSpPr/>
                <p:nvPr/>
              </p:nvGrpSpPr>
              <p:grpSpPr>
                <a:xfrm>
                  <a:off x="5046843" y="2402034"/>
                  <a:ext cx="1222464" cy="1026871"/>
                  <a:chOff x="5046843" y="2402034"/>
                  <a:chExt cx="1222464" cy="1026871"/>
                </a:xfrm>
              </p:grpSpPr>
              <p:sp>
                <p:nvSpPr>
                  <p:cNvPr id="59" name="Oval 58">
                    <a:extLst>
                      <a:ext uri="{FF2B5EF4-FFF2-40B4-BE49-F238E27FC236}">
                        <a16:creationId xmlns:a16="http://schemas.microsoft.com/office/drawing/2014/main" id="{0317FD2F-1D93-4FF4-BD18-7F3F718FFEB5}"/>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60" name="Picture 59">
                    <a:extLst>
                      <a:ext uri="{FF2B5EF4-FFF2-40B4-BE49-F238E27FC236}">
                        <a16:creationId xmlns:a16="http://schemas.microsoft.com/office/drawing/2014/main" id="{A1370814-C188-4343-A357-9E8184EF1C2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61" name="Picture 60">
                    <a:extLst>
                      <a:ext uri="{FF2B5EF4-FFF2-40B4-BE49-F238E27FC236}">
                        <a16:creationId xmlns:a16="http://schemas.microsoft.com/office/drawing/2014/main" id="{489729D1-DC47-4312-8398-2284E98CF27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58" name="Picture 57">
                  <a:extLst>
                    <a:ext uri="{FF2B5EF4-FFF2-40B4-BE49-F238E27FC236}">
                      <a16:creationId xmlns:a16="http://schemas.microsoft.com/office/drawing/2014/main" id="{0AC593C5-D0A0-4254-865B-40DE702F65AF}"/>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43" name="Picture 42">
                <a:extLst>
                  <a:ext uri="{FF2B5EF4-FFF2-40B4-BE49-F238E27FC236}">
                    <a16:creationId xmlns:a16="http://schemas.microsoft.com/office/drawing/2014/main" id="{F754E421-186C-4487-A6BC-6775810B28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44" name="Picture 43">
                <a:extLst>
                  <a:ext uri="{FF2B5EF4-FFF2-40B4-BE49-F238E27FC236}">
                    <a16:creationId xmlns:a16="http://schemas.microsoft.com/office/drawing/2014/main" id="{44DB68DA-76C3-49FD-A6D5-0FACB6CF3ACD}"/>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72" name="Picture 71">
              <a:extLst>
                <a:ext uri="{FF2B5EF4-FFF2-40B4-BE49-F238E27FC236}">
                  <a16:creationId xmlns:a16="http://schemas.microsoft.com/office/drawing/2014/main" id="{704D6E5F-1568-4200-A6A6-AAE47F1955E0}"/>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73" name="Picture 72">
              <a:extLst>
                <a:ext uri="{FF2B5EF4-FFF2-40B4-BE49-F238E27FC236}">
                  <a16:creationId xmlns:a16="http://schemas.microsoft.com/office/drawing/2014/main" id="{89FBA8D5-269D-40A0-9F0D-B2AC3A22F7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74" name="Picture 73">
              <a:extLst>
                <a:ext uri="{FF2B5EF4-FFF2-40B4-BE49-F238E27FC236}">
                  <a16:creationId xmlns:a16="http://schemas.microsoft.com/office/drawing/2014/main" id="{FF8A0734-1A01-4675-91C2-763BD80A0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76" name="Star: 5 Points 75">
            <a:extLst>
              <a:ext uri="{FF2B5EF4-FFF2-40B4-BE49-F238E27FC236}">
                <a16:creationId xmlns:a16="http://schemas.microsoft.com/office/drawing/2014/main" id="{3A40ED17-D7AF-48AA-B9E6-4DBBEAFAF7D8}"/>
              </a:ext>
            </a:extLst>
          </p:cNvPr>
          <p:cNvSpPr/>
          <p:nvPr/>
        </p:nvSpPr>
        <p:spPr>
          <a:xfrm>
            <a:off x="5297754" y="3248796"/>
            <a:ext cx="638911" cy="51660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8147336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Straight Connector 59"/>
          <p:cNvCxnSpPr/>
          <p:nvPr/>
        </p:nvCxnSpPr>
        <p:spPr>
          <a:xfrm>
            <a:off x="1514986" y="1251029"/>
            <a:ext cx="0" cy="261843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1514986" y="3859755"/>
            <a:ext cx="4612214" cy="138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049" name="TextBox 2048"/>
          <p:cNvSpPr txBox="1"/>
          <p:nvPr/>
        </p:nvSpPr>
        <p:spPr>
          <a:xfrm>
            <a:off x="1997367" y="3965810"/>
            <a:ext cx="101822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2000</a:t>
            </a:r>
            <a:endParaRPr kumimoji="0" lang="en-AU" sz="3200" b="0" i="0" u="none" strike="noStrike" kern="1200" cap="none" spc="0" normalizeH="0" baseline="0" noProof="0" dirty="0">
              <a:ln>
                <a:noFill/>
              </a:ln>
              <a:solidFill>
                <a:prstClr val="white"/>
              </a:solidFill>
              <a:effectLst/>
              <a:uLnTx/>
              <a:uFillTx/>
              <a:latin typeface="Calibri"/>
              <a:ea typeface="+mn-ea"/>
              <a:cs typeface="+mn-cs"/>
            </a:endParaRPr>
          </a:p>
        </p:txBody>
      </p:sp>
      <p:sp>
        <p:nvSpPr>
          <p:cNvPr id="68" name="TextBox 67"/>
          <p:cNvSpPr txBox="1"/>
          <p:nvPr/>
        </p:nvSpPr>
        <p:spPr>
          <a:xfrm>
            <a:off x="5543359" y="3965810"/>
            <a:ext cx="128535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Future</a:t>
            </a:r>
            <a:endParaRPr kumimoji="0" lang="en-AU" sz="32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2052" name="Straight Connector 2051"/>
          <p:cNvCxnSpPr/>
          <p:nvPr/>
        </p:nvCxnSpPr>
        <p:spPr>
          <a:xfrm>
            <a:off x="2541944" y="3861135"/>
            <a:ext cx="0" cy="18987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052472" y="3859756"/>
            <a:ext cx="0" cy="18987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16200000">
            <a:off x="-550267" y="2298638"/>
            <a:ext cx="188218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800" b="0" i="0" u="none" strike="noStrike" kern="1200" cap="none" spc="0" normalizeH="0" baseline="0" noProof="0" dirty="0" smtClean="0">
                <a:ln>
                  <a:noFill/>
                </a:ln>
                <a:solidFill>
                  <a:prstClr val="white"/>
                </a:solidFill>
                <a:effectLst/>
                <a:uLnTx/>
                <a:uFillTx/>
                <a:latin typeface="Calibri"/>
                <a:ea typeface="+mn-ea"/>
                <a:cs typeface="+mn-cs"/>
              </a:rPr>
              <a:t>Biodiversity</a:t>
            </a:r>
            <a:endParaRPr kumimoji="0" lang="en-AU" sz="2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9" name="Right Arrow 18"/>
          <p:cNvSpPr/>
          <p:nvPr/>
        </p:nvSpPr>
        <p:spPr>
          <a:xfrm rot="16200000">
            <a:off x="446222" y="1529909"/>
            <a:ext cx="1109187" cy="551427"/>
          </a:xfrm>
          <a:prstGeom prst="rightArrow">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2" name="Right Arrow 31"/>
          <p:cNvSpPr/>
          <p:nvPr/>
        </p:nvSpPr>
        <p:spPr>
          <a:xfrm rot="5400000">
            <a:off x="405111" y="2988338"/>
            <a:ext cx="1191407" cy="551427"/>
          </a:xfrm>
          <a:prstGeom prst="rightArrow">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Freeform 33"/>
          <p:cNvSpPr/>
          <p:nvPr/>
        </p:nvSpPr>
        <p:spPr>
          <a:xfrm>
            <a:off x="2971687" y="1682613"/>
            <a:ext cx="3155514" cy="898539"/>
          </a:xfrm>
          <a:custGeom>
            <a:avLst/>
            <a:gdLst>
              <a:gd name="connsiteX0" fmla="*/ 0 w 3692324"/>
              <a:gd name="connsiteY0" fmla="*/ 1064871 h 1064871"/>
              <a:gd name="connsiteX1" fmla="*/ 1620456 w 3692324"/>
              <a:gd name="connsiteY1" fmla="*/ 729205 h 1064871"/>
              <a:gd name="connsiteX2" fmla="*/ 2384385 w 3692324"/>
              <a:gd name="connsiteY2" fmla="*/ 300942 h 1064871"/>
              <a:gd name="connsiteX3" fmla="*/ 3692324 w 3692324"/>
              <a:gd name="connsiteY3" fmla="*/ 0 h 1064871"/>
            </a:gdLst>
            <a:ahLst/>
            <a:cxnLst>
              <a:cxn ang="0">
                <a:pos x="connsiteX0" y="connsiteY0"/>
              </a:cxn>
              <a:cxn ang="0">
                <a:pos x="connsiteX1" y="connsiteY1"/>
              </a:cxn>
              <a:cxn ang="0">
                <a:pos x="connsiteX2" y="connsiteY2"/>
              </a:cxn>
              <a:cxn ang="0">
                <a:pos x="connsiteX3" y="connsiteY3"/>
              </a:cxn>
            </a:cxnLst>
            <a:rect l="l" t="t" r="r" b="b"/>
            <a:pathLst>
              <a:path w="3692324" h="1064871">
                <a:moveTo>
                  <a:pt x="0" y="1064871"/>
                </a:moveTo>
                <a:cubicBezTo>
                  <a:pt x="611529" y="960698"/>
                  <a:pt x="1223059" y="856526"/>
                  <a:pt x="1620456" y="729205"/>
                </a:cubicBezTo>
                <a:cubicBezTo>
                  <a:pt x="2017853" y="601884"/>
                  <a:pt x="2039074" y="422476"/>
                  <a:pt x="2384385" y="300942"/>
                </a:cubicBezTo>
                <a:cubicBezTo>
                  <a:pt x="2729696" y="179408"/>
                  <a:pt x="3211010" y="89704"/>
                  <a:pt x="3692324" y="0"/>
                </a:cubicBezTo>
              </a:path>
            </a:pathLst>
          </a:cu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9" name="Group 8"/>
          <p:cNvGrpSpPr/>
          <p:nvPr/>
        </p:nvGrpSpPr>
        <p:grpSpPr>
          <a:xfrm>
            <a:off x="5703990" y="1215803"/>
            <a:ext cx="3162919" cy="2636632"/>
            <a:chOff x="5703990" y="1215803"/>
            <a:chExt cx="2879999" cy="2636632"/>
          </a:xfrm>
        </p:grpSpPr>
        <p:sp>
          <p:nvSpPr>
            <p:cNvPr id="37" name="TextBox 36"/>
            <p:cNvSpPr txBox="1"/>
            <p:nvPr/>
          </p:nvSpPr>
          <p:spPr>
            <a:xfrm>
              <a:off x="7139271" y="3267660"/>
              <a:ext cx="184731"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3200" b="0" i="0" u="none" strike="noStrike" kern="1200" cap="none" spc="0" normalizeH="0" baseline="0" noProof="0" dirty="0">
                <a:ln>
                  <a:noFill/>
                </a:ln>
                <a:solidFill>
                  <a:prstClr val="white"/>
                </a:solidFill>
                <a:effectLst/>
                <a:uLnTx/>
                <a:uFillTx/>
                <a:latin typeface="Calibri"/>
                <a:ea typeface="+mn-ea"/>
                <a:cs typeface="+mn-cs"/>
              </a:endParaRPr>
            </a:p>
          </p:txBody>
        </p:sp>
        <p:sp>
          <p:nvSpPr>
            <p:cNvPr id="49" name="TextBox 48"/>
            <p:cNvSpPr txBox="1"/>
            <p:nvPr/>
          </p:nvSpPr>
          <p:spPr>
            <a:xfrm>
              <a:off x="5703990" y="1215803"/>
              <a:ext cx="2879999"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How do we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bend the curve ?</a:t>
              </a:r>
              <a:endParaRPr kumimoji="0" lang="en-AU" sz="32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5" name="TextBox 4"/>
          <p:cNvSpPr txBox="1"/>
          <p:nvPr/>
        </p:nvSpPr>
        <p:spPr>
          <a:xfrm>
            <a:off x="2409769" y="662804"/>
            <a:ext cx="108145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smtClean="0">
                <a:ln>
                  <a:noFill/>
                </a:ln>
                <a:solidFill>
                  <a:prstClr val="white"/>
                </a:solidFill>
                <a:effectLst/>
                <a:uLnTx/>
                <a:uFillTx/>
                <a:latin typeface="Calibri"/>
                <a:ea typeface="+mn-ea"/>
                <a:cs typeface="+mn-cs"/>
              </a:rPr>
              <a:t>Now</a:t>
            </a:r>
            <a:endParaRPr kumimoji="0" lang="en-AU" sz="3600" b="1" i="0" u="none" strike="noStrike" kern="1200" cap="none" spc="0" normalizeH="0" baseline="0" noProof="0" dirty="0">
              <a:ln>
                <a:noFill/>
              </a:ln>
              <a:solidFill>
                <a:prstClr val="white"/>
              </a:solidFill>
              <a:effectLst/>
              <a:uLnTx/>
              <a:uFillTx/>
              <a:latin typeface="Calibri"/>
              <a:ea typeface="+mn-ea"/>
              <a:cs typeface="+mn-cs"/>
            </a:endParaRPr>
          </a:p>
        </p:txBody>
      </p:sp>
      <p:sp>
        <p:nvSpPr>
          <p:cNvPr id="2" name="Up Arrow 1"/>
          <p:cNvSpPr/>
          <p:nvPr/>
        </p:nvSpPr>
        <p:spPr>
          <a:xfrm>
            <a:off x="5200605" y="2017449"/>
            <a:ext cx="698400" cy="1223318"/>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TextBox 21"/>
          <p:cNvSpPr txBox="1"/>
          <p:nvPr/>
        </p:nvSpPr>
        <p:spPr>
          <a:xfrm>
            <a:off x="6253230" y="3267660"/>
            <a:ext cx="1956818"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3200" b="0" i="1" u="none" strike="noStrike" kern="1200" cap="none" spc="0" normalizeH="0" baseline="0" noProof="0" dirty="0" smtClean="0">
                <a:ln>
                  <a:noFill/>
                </a:ln>
                <a:solidFill>
                  <a:prstClr val="white"/>
                </a:solidFill>
                <a:effectLst/>
                <a:uLnTx/>
                <a:uFillTx/>
                <a:latin typeface="Calibri"/>
                <a:ea typeface="+mn-ea"/>
                <a:cs typeface="+mn-cs"/>
              </a:rPr>
              <a:t>Status quo</a:t>
            </a:r>
            <a:endParaRPr kumimoji="0" lang="en-AU" sz="3200" b="0" i="1" u="none" strike="noStrike" kern="1200" cap="none" spc="0" normalizeH="0" baseline="0" noProof="0" dirty="0">
              <a:ln>
                <a:noFill/>
              </a:ln>
              <a:solidFill>
                <a:prstClr val="white"/>
              </a:solidFill>
              <a:effectLst/>
              <a:uLnTx/>
              <a:uFillTx/>
              <a:latin typeface="Calibri"/>
              <a:ea typeface="+mn-ea"/>
              <a:cs typeface="+mn-cs"/>
            </a:endParaRPr>
          </a:p>
        </p:txBody>
      </p:sp>
      <p:sp>
        <p:nvSpPr>
          <p:cNvPr id="21" name="Freeform 20"/>
          <p:cNvSpPr/>
          <p:nvPr/>
        </p:nvSpPr>
        <p:spPr>
          <a:xfrm>
            <a:off x="2971687" y="2581153"/>
            <a:ext cx="3131980" cy="1013467"/>
          </a:xfrm>
          <a:custGeom>
            <a:avLst/>
            <a:gdLst>
              <a:gd name="connsiteX0" fmla="*/ 0 w 3599727"/>
              <a:gd name="connsiteY0" fmla="*/ 0 h 1099595"/>
              <a:gd name="connsiteX1" fmla="*/ 1921398 w 3599727"/>
              <a:gd name="connsiteY1" fmla="*/ 879676 h 1099595"/>
              <a:gd name="connsiteX2" fmla="*/ 3599727 w 3599727"/>
              <a:gd name="connsiteY2" fmla="*/ 1099595 h 1099595"/>
            </a:gdLst>
            <a:ahLst/>
            <a:cxnLst>
              <a:cxn ang="0">
                <a:pos x="connsiteX0" y="connsiteY0"/>
              </a:cxn>
              <a:cxn ang="0">
                <a:pos x="connsiteX1" y="connsiteY1"/>
              </a:cxn>
              <a:cxn ang="0">
                <a:pos x="connsiteX2" y="connsiteY2"/>
              </a:cxn>
            </a:cxnLst>
            <a:rect l="l" t="t" r="r" b="b"/>
            <a:pathLst>
              <a:path w="3599727" h="1099595">
                <a:moveTo>
                  <a:pt x="0" y="0"/>
                </a:moveTo>
                <a:cubicBezTo>
                  <a:pt x="660722" y="348205"/>
                  <a:pt x="1321444" y="696410"/>
                  <a:pt x="1921398" y="879676"/>
                </a:cubicBezTo>
                <a:cubicBezTo>
                  <a:pt x="2521353" y="1062942"/>
                  <a:pt x="3060540" y="1081268"/>
                  <a:pt x="3599727" y="1099595"/>
                </a:cubicBezTo>
              </a:path>
            </a:pathLst>
          </a:cu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Freeform 22"/>
          <p:cNvSpPr/>
          <p:nvPr/>
        </p:nvSpPr>
        <p:spPr>
          <a:xfrm>
            <a:off x="1663748" y="1805649"/>
            <a:ext cx="1307940" cy="775503"/>
          </a:xfrm>
          <a:custGeom>
            <a:avLst/>
            <a:gdLst>
              <a:gd name="connsiteX0" fmla="*/ 0 w 1365813"/>
              <a:gd name="connsiteY0" fmla="*/ 0 h 787079"/>
              <a:gd name="connsiteX1" fmla="*/ 370390 w 1365813"/>
              <a:gd name="connsiteY1" fmla="*/ 277793 h 787079"/>
              <a:gd name="connsiteX2" fmla="*/ 775504 w 1365813"/>
              <a:gd name="connsiteY2" fmla="*/ 544010 h 787079"/>
              <a:gd name="connsiteX3" fmla="*/ 1365813 w 1365813"/>
              <a:gd name="connsiteY3" fmla="*/ 787079 h 787079"/>
            </a:gdLst>
            <a:ahLst/>
            <a:cxnLst>
              <a:cxn ang="0">
                <a:pos x="connsiteX0" y="connsiteY0"/>
              </a:cxn>
              <a:cxn ang="0">
                <a:pos x="connsiteX1" y="connsiteY1"/>
              </a:cxn>
              <a:cxn ang="0">
                <a:pos x="connsiteX2" y="connsiteY2"/>
              </a:cxn>
              <a:cxn ang="0">
                <a:pos x="connsiteX3" y="connsiteY3"/>
              </a:cxn>
            </a:cxnLst>
            <a:rect l="l" t="t" r="r" b="b"/>
            <a:pathLst>
              <a:path w="1365813" h="787079">
                <a:moveTo>
                  <a:pt x="0" y="0"/>
                </a:moveTo>
                <a:cubicBezTo>
                  <a:pt x="120569" y="93562"/>
                  <a:pt x="241139" y="187125"/>
                  <a:pt x="370390" y="277793"/>
                </a:cubicBezTo>
                <a:cubicBezTo>
                  <a:pt x="499641" y="368461"/>
                  <a:pt x="609600" y="459129"/>
                  <a:pt x="775504" y="544010"/>
                </a:cubicBezTo>
                <a:cubicBezTo>
                  <a:pt x="941408" y="628891"/>
                  <a:pt x="1153610" y="707985"/>
                  <a:pt x="1365813" y="787079"/>
                </a:cubicBezTo>
              </a:path>
            </a:pathLst>
          </a:custGeom>
          <a:no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048" name="Straight Connector 2047"/>
          <p:cNvCxnSpPr/>
          <p:nvPr/>
        </p:nvCxnSpPr>
        <p:spPr>
          <a:xfrm>
            <a:off x="2950495" y="1251029"/>
            <a:ext cx="37339" cy="2618439"/>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96164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a:extLst>
              <a:ext uri="{FF2B5EF4-FFF2-40B4-BE49-F238E27FC236}">
                <a16:creationId xmlns:a16="http://schemas.microsoft.com/office/drawing/2014/main" id="{F3ABCCC3-A7B8-485D-80F3-0FE4F67A3BA6}"/>
              </a:ext>
            </a:extLst>
          </p:cNvPr>
          <p:cNvGrpSpPr/>
          <p:nvPr/>
        </p:nvGrpSpPr>
        <p:grpSpPr>
          <a:xfrm>
            <a:off x="5303520" y="1527540"/>
            <a:ext cx="3689940" cy="2947710"/>
            <a:chOff x="5303520" y="1527540"/>
            <a:chExt cx="3689940" cy="2947710"/>
          </a:xfrm>
        </p:grpSpPr>
        <p:grpSp>
          <p:nvGrpSpPr>
            <p:cNvPr id="95" name="Group 94">
              <a:extLst>
                <a:ext uri="{FF2B5EF4-FFF2-40B4-BE49-F238E27FC236}">
                  <a16:creationId xmlns:a16="http://schemas.microsoft.com/office/drawing/2014/main" id="{29698CAD-4054-42AC-A76D-EA54458551C5}"/>
                </a:ext>
              </a:extLst>
            </p:cNvPr>
            <p:cNvGrpSpPr/>
            <p:nvPr/>
          </p:nvGrpSpPr>
          <p:grpSpPr>
            <a:xfrm>
              <a:off x="5303520" y="1527540"/>
              <a:ext cx="3689940" cy="2947710"/>
              <a:chOff x="5303520" y="1527540"/>
              <a:chExt cx="3689940" cy="2947710"/>
            </a:xfrm>
          </p:grpSpPr>
          <p:grpSp>
            <p:nvGrpSpPr>
              <p:cNvPr id="99" name="Group 98">
                <a:extLst>
                  <a:ext uri="{FF2B5EF4-FFF2-40B4-BE49-F238E27FC236}">
                    <a16:creationId xmlns:a16="http://schemas.microsoft.com/office/drawing/2014/main" id="{AB896186-DD59-403F-AF97-FCA1EECA9B71}"/>
                  </a:ext>
                </a:extLst>
              </p:cNvPr>
              <p:cNvGrpSpPr/>
              <p:nvPr/>
            </p:nvGrpSpPr>
            <p:grpSpPr>
              <a:xfrm>
                <a:off x="5303520" y="1527540"/>
                <a:ext cx="3689940" cy="2947710"/>
                <a:chOff x="4209306" y="1245600"/>
                <a:chExt cx="4380294" cy="3499200"/>
              </a:xfrm>
            </p:grpSpPr>
            <p:sp>
              <p:nvSpPr>
                <p:cNvPr id="102" name="Rectangle 101">
                  <a:extLst>
                    <a:ext uri="{FF2B5EF4-FFF2-40B4-BE49-F238E27FC236}">
                      <a16:creationId xmlns:a16="http://schemas.microsoft.com/office/drawing/2014/main" id="{51997C68-4422-4B8E-B8FF-424045537A05}"/>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3" name="Oval 102">
                  <a:extLst>
                    <a:ext uri="{FF2B5EF4-FFF2-40B4-BE49-F238E27FC236}">
                      <a16:creationId xmlns:a16="http://schemas.microsoft.com/office/drawing/2014/main" id="{6C0AE334-0547-41C4-9EFB-7487C87F2885}"/>
                    </a:ext>
                  </a:extLst>
                </p:cNvPr>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4" name="Picture 103">
                  <a:extLst>
                    <a:ext uri="{FF2B5EF4-FFF2-40B4-BE49-F238E27FC236}">
                      <a16:creationId xmlns:a16="http://schemas.microsoft.com/office/drawing/2014/main" id="{69923BCF-D827-4986-AC03-46CEDB5822F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105" name="Group 104">
                  <a:extLst>
                    <a:ext uri="{FF2B5EF4-FFF2-40B4-BE49-F238E27FC236}">
                      <a16:creationId xmlns:a16="http://schemas.microsoft.com/office/drawing/2014/main" id="{2B502710-7256-4185-8FEA-92B8EF23BBE1}"/>
                    </a:ext>
                  </a:extLst>
                </p:cNvPr>
                <p:cNvGrpSpPr/>
                <p:nvPr/>
              </p:nvGrpSpPr>
              <p:grpSpPr>
                <a:xfrm>
                  <a:off x="6257784" y="3791251"/>
                  <a:ext cx="785385" cy="659723"/>
                  <a:chOff x="6919200" y="3362400"/>
                  <a:chExt cx="785385" cy="659723"/>
                </a:xfrm>
              </p:grpSpPr>
              <p:sp>
                <p:nvSpPr>
                  <p:cNvPr id="121" name="Oval 120">
                    <a:extLst>
                      <a:ext uri="{FF2B5EF4-FFF2-40B4-BE49-F238E27FC236}">
                        <a16:creationId xmlns:a16="http://schemas.microsoft.com/office/drawing/2014/main" id="{7D233657-71E5-4B07-AC55-2AE748588146}"/>
                      </a:ext>
                    </a:extLst>
                  </p:cNvPr>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22" name="Picture 121">
                    <a:extLst>
                      <a:ext uri="{FF2B5EF4-FFF2-40B4-BE49-F238E27FC236}">
                        <a16:creationId xmlns:a16="http://schemas.microsoft.com/office/drawing/2014/main" id="{D81F4E01-24D9-4C37-9A03-A44DC763EC3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06" name="Oval 105">
                  <a:extLst>
                    <a:ext uri="{FF2B5EF4-FFF2-40B4-BE49-F238E27FC236}">
                      <a16:creationId xmlns:a16="http://schemas.microsoft.com/office/drawing/2014/main" id="{88C5BD24-8188-499B-8457-D7057D849008}"/>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7" name="Picture 106">
                  <a:extLst>
                    <a:ext uri="{FF2B5EF4-FFF2-40B4-BE49-F238E27FC236}">
                      <a16:creationId xmlns:a16="http://schemas.microsoft.com/office/drawing/2014/main" id="{69A3B575-9745-4C5D-8D4F-52EF7E3EF3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108" name="Oval 107">
                  <a:extLst>
                    <a:ext uri="{FF2B5EF4-FFF2-40B4-BE49-F238E27FC236}">
                      <a16:creationId xmlns:a16="http://schemas.microsoft.com/office/drawing/2014/main" id="{DBA3863E-0AB5-47DF-8AA7-83D0A1B8E875}"/>
                    </a:ext>
                  </a:extLst>
                </p:cNvPr>
                <p:cNvSpPr/>
                <p:nvPr/>
              </p:nvSpPr>
              <p:spPr>
                <a:xfrm>
                  <a:off x="4481823" y="3580729"/>
                  <a:ext cx="1236106" cy="105213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9" name="Picture 108">
                  <a:extLst>
                    <a:ext uri="{FF2B5EF4-FFF2-40B4-BE49-F238E27FC236}">
                      <a16:creationId xmlns:a16="http://schemas.microsoft.com/office/drawing/2014/main" id="{B7D0C4F8-55D5-4094-ACD8-C4CA8F0B577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110" name="Oval 109">
                  <a:extLst>
                    <a:ext uri="{FF2B5EF4-FFF2-40B4-BE49-F238E27FC236}">
                      <a16:creationId xmlns:a16="http://schemas.microsoft.com/office/drawing/2014/main" id="{805B375A-CA95-4054-B6D6-9D5B836663AB}"/>
                    </a:ext>
                  </a:extLst>
                </p:cNvPr>
                <p:cNvSpPr/>
                <p:nvPr/>
              </p:nvSpPr>
              <p:spPr>
                <a:xfrm>
                  <a:off x="6032664" y="1320117"/>
                  <a:ext cx="919678" cy="7725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1" name="Oval 110">
                  <a:extLst>
                    <a:ext uri="{FF2B5EF4-FFF2-40B4-BE49-F238E27FC236}">
                      <a16:creationId xmlns:a16="http://schemas.microsoft.com/office/drawing/2014/main" id="{C1A833F4-6758-445A-8623-65D0A0CA5855}"/>
                    </a:ext>
                  </a:extLst>
                </p:cNvPr>
                <p:cNvSpPr/>
                <p:nvPr/>
              </p:nvSpPr>
              <p:spPr>
                <a:xfrm>
                  <a:off x="7579737" y="2919012"/>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2" name="Group 111">
                  <a:extLst>
                    <a:ext uri="{FF2B5EF4-FFF2-40B4-BE49-F238E27FC236}">
                      <a16:creationId xmlns:a16="http://schemas.microsoft.com/office/drawing/2014/main" id="{0A491B16-D4EB-45ED-BE85-854DF409D588}"/>
                    </a:ext>
                  </a:extLst>
                </p:cNvPr>
                <p:cNvGrpSpPr/>
                <p:nvPr/>
              </p:nvGrpSpPr>
              <p:grpSpPr>
                <a:xfrm>
                  <a:off x="6595012" y="2995200"/>
                  <a:ext cx="714664" cy="600318"/>
                  <a:chOff x="7579737" y="2919013"/>
                  <a:chExt cx="714664" cy="600318"/>
                </a:xfrm>
              </p:grpSpPr>
              <p:sp>
                <p:nvSpPr>
                  <p:cNvPr id="119" name="Oval 118">
                    <a:extLst>
                      <a:ext uri="{FF2B5EF4-FFF2-40B4-BE49-F238E27FC236}">
                        <a16:creationId xmlns:a16="http://schemas.microsoft.com/office/drawing/2014/main" id="{B5D2CEB4-3DDC-4E55-A402-BEBD010123D9}"/>
                      </a:ext>
                    </a:extLst>
                  </p:cNvPr>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20" name="Picture 119">
                    <a:extLst>
                      <a:ext uri="{FF2B5EF4-FFF2-40B4-BE49-F238E27FC236}">
                        <a16:creationId xmlns:a16="http://schemas.microsoft.com/office/drawing/2014/main" id="{66BD2A29-C2A2-4008-8066-13F58FDBFEC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113" name="Oval 112">
                  <a:extLst>
                    <a:ext uri="{FF2B5EF4-FFF2-40B4-BE49-F238E27FC236}">
                      <a16:creationId xmlns:a16="http://schemas.microsoft.com/office/drawing/2014/main" id="{1332FD09-B7DE-4C50-B604-266D6A09384E}"/>
                    </a:ext>
                  </a:extLst>
                </p:cNvPr>
                <p:cNvSpPr/>
                <p:nvPr/>
              </p:nvSpPr>
              <p:spPr>
                <a:xfrm>
                  <a:off x="7625945" y="3780880"/>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4" name="Group 113">
                  <a:extLst>
                    <a:ext uri="{FF2B5EF4-FFF2-40B4-BE49-F238E27FC236}">
                      <a16:creationId xmlns:a16="http://schemas.microsoft.com/office/drawing/2014/main" id="{BA2A9EE6-28D6-4A6B-924D-DBC47F32D0D4}"/>
                    </a:ext>
                  </a:extLst>
                </p:cNvPr>
                <p:cNvGrpSpPr/>
                <p:nvPr/>
              </p:nvGrpSpPr>
              <p:grpSpPr>
                <a:xfrm>
                  <a:off x="5046843" y="2402034"/>
                  <a:ext cx="1222464" cy="1026871"/>
                  <a:chOff x="5046843" y="2402034"/>
                  <a:chExt cx="1222464" cy="1026871"/>
                </a:xfrm>
              </p:grpSpPr>
              <p:sp>
                <p:nvSpPr>
                  <p:cNvPr id="116" name="Oval 115">
                    <a:extLst>
                      <a:ext uri="{FF2B5EF4-FFF2-40B4-BE49-F238E27FC236}">
                        <a16:creationId xmlns:a16="http://schemas.microsoft.com/office/drawing/2014/main" id="{C3D0116F-10F4-48F8-B3D9-B39B3678B824}"/>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7" name="Picture 116">
                    <a:extLst>
                      <a:ext uri="{FF2B5EF4-FFF2-40B4-BE49-F238E27FC236}">
                        <a16:creationId xmlns:a16="http://schemas.microsoft.com/office/drawing/2014/main" id="{520A4E12-197F-4E1C-8749-C000930A2EE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118" name="Picture 117">
                    <a:extLst>
                      <a:ext uri="{FF2B5EF4-FFF2-40B4-BE49-F238E27FC236}">
                        <a16:creationId xmlns:a16="http://schemas.microsoft.com/office/drawing/2014/main" id="{F8D9D46A-468D-4FFF-B71C-280242DBBA6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115" name="Picture 114">
                  <a:extLst>
                    <a:ext uri="{FF2B5EF4-FFF2-40B4-BE49-F238E27FC236}">
                      <a16:creationId xmlns:a16="http://schemas.microsoft.com/office/drawing/2014/main" id="{FAA11D53-F48E-41C8-808E-2AED6C1A2B8E}"/>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100" name="Picture 99">
                <a:extLst>
                  <a:ext uri="{FF2B5EF4-FFF2-40B4-BE49-F238E27FC236}">
                    <a16:creationId xmlns:a16="http://schemas.microsoft.com/office/drawing/2014/main" id="{CE1AC62E-5B2E-4D9D-B74D-CEF7351170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101" name="Picture 100">
                <a:extLst>
                  <a:ext uri="{FF2B5EF4-FFF2-40B4-BE49-F238E27FC236}">
                    <a16:creationId xmlns:a16="http://schemas.microsoft.com/office/drawing/2014/main" id="{F9A04448-A80E-45E5-AFEB-F7A4C3A832D5}"/>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96" name="Picture 95">
              <a:extLst>
                <a:ext uri="{FF2B5EF4-FFF2-40B4-BE49-F238E27FC236}">
                  <a16:creationId xmlns:a16="http://schemas.microsoft.com/office/drawing/2014/main" id="{4C67A801-0AA0-4285-88CC-A1AF07498FEC}"/>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97" name="Picture 96">
              <a:extLst>
                <a:ext uri="{FF2B5EF4-FFF2-40B4-BE49-F238E27FC236}">
                  <a16:creationId xmlns:a16="http://schemas.microsoft.com/office/drawing/2014/main" id="{E45524DF-CA2C-42D2-9126-4867B7AEC7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98" name="Picture 97">
              <a:extLst>
                <a:ext uri="{FF2B5EF4-FFF2-40B4-BE49-F238E27FC236}">
                  <a16:creationId xmlns:a16="http://schemas.microsoft.com/office/drawing/2014/main" id="{198C95A2-7AB5-4ADF-9444-D704CDFF19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4" name="Title 1"/>
          <p:cNvSpPr>
            <a:spLocks noGrp="1"/>
          </p:cNvSpPr>
          <p:nvPr>
            <p:ph type="title"/>
          </p:nvPr>
        </p:nvSpPr>
        <p:spPr>
          <a:xfrm>
            <a:off x="457200" y="106541"/>
            <a:ext cx="8229600" cy="857250"/>
          </a:xfrm>
        </p:spPr>
        <p:txBody>
          <a:bodyPr>
            <a:normAutofit/>
          </a:bodyPr>
          <a:lstStyle/>
          <a:p>
            <a:r>
              <a:rPr lang="en-AU" dirty="0"/>
              <a:t>But where do we start?</a:t>
            </a:r>
          </a:p>
        </p:txBody>
      </p:sp>
      <p:sp>
        <p:nvSpPr>
          <p:cNvPr id="2" name="TextBox 1">
            <a:extLst>
              <a:ext uri="{FF2B5EF4-FFF2-40B4-BE49-F238E27FC236}">
                <a16:creationId xmlns:a16="http://schemas.microsoft.com/office/drawing/2014/main" id="{0EEC7AD9-57B1-4227-99C6-4DF8530122E4}"/>
              </a:ext>
            </a:extLst>
          </p:cNvPr>
          <p:cNvSpPr txBox="1"/>
          <p:nvPr/>
        </p:nvSpPr>
        <p:spPr>
          <a:xfrm>
            <a:off x="199543" y="1129550"/>
            <a:ext cx="4342491" cy="1261884"/>
          </a:xfrm>
          <a:prstGeom prst="rect">
            <a:avLst/>
          </a:prstGeom>
          <a:noFill/>
        </p:spPr>
        <p:txBody>
          <a:bodyPr wrap="square" rtlCol="0">
            <a:spAutoFit/>
          </a:bodyPr>
          <a:lstStyle/>
          <a:p>
            <a:pPr marL="285750" indent="-285750">
              <a:buFont typeface="Arial" panose="020B0604020202020204" pitchFamily="34" charset="0"/>
              <a:buChar char="•"/>
            </a:pPr>
            <a:r>
              <a:rPr lang="en-AU" sz="3800" dirty="0"/>
              <a:t>Vulnerability</a:t>
            </a:r>
          </a:p>
          <a:p>
            <a:endParaRPr lang="en-AU" sz="3800" dirty="0"/>
          </a:p>
        </p:txBody>
      </p:sp>
      <p:sp>
        <p:nvSpPr>
          <p:cNvPr id="34" name="TextBox 33">
            <a:extLst>
              <a:ext uri="{FF2B5EF4-FFF2-40B4-BE49-F238E27FC236}">
                <a16:creationId xmlns:a16="http://schemas.microsoft.com/office/drawing/2014/main" id="{B3326D50-DF64-465A-855E-0105F634D2D9}"/>
              </a:ext>
            </a:extLst>
          </p:cNvPr>
          <p:cNvSpPr txBox="1"/>
          <p:nvPr/>
        </p:nvSpPr>
        <p:spPr>
          <a:xfrm>
            <a:off x="199543" y="1889794"/>
            <a:ext cx="4572000" cy="1692771"/>
          </a:xfrm>
          <a:prstGeom prst="rect">
            <a:avLst/>
          </a:prstGeom>
          <a:noFill/>
        </p:spPr>
        <p:txBody>
          <a:bodyPr wrap="square">
            <a:spAutoFit/>
          </a:bodyPr>
          <a:lstStyle/>
          <a:p>
            <a:r>
              <a:rPr lang="en-AU" sz="2600" dirty="0" smtClean="0"/>
              <a:t>“[…] measure </a:t>
            </a:r>
            <a:r>
              <a:rPr lang="en-AU" sz="2600" dirty="0"/>
              <a:t>of the likelihood of the biodiversity in an area being lost to current or threatening processes”</a:t>
            </a:r>
          </a:p>
        </p:txBody>
      </p:sp>
      <p:sp>
        <p:nvSpPr>
          <p:cNvPr id="36" name="Star: 5 Points 35">
            <a:extLst>
              <a:ext uri="{FF2B5EF4-FFF2-40B4-BE49-F238E27FC236}">
                <a16:creationId xmlns:a16="http://schemas.microsoft.com/office/drawing/2014/main" id="{4F0DC116-4946-4E86-AF1A-015674EA90C4}"/>
              </a:ext>
            </a:extLst>
          </p:cNvPr>
          <p:cNvSpPr/>
          <p:nvPr/>
        </p:nvSpPr>
        <p:spPr>
          <a:xfrm>
            <a:off x="6365449" y="3354579"/>
            <a:ext cx="638911" cy="51660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7" name="Picture 36" descr="Icon&#10;&#10;Description automatically generated">
            <a:extLst>
              <a:ext uri="{FF2B5EF4-FFF2-40B4-BE49-F238E27FC236}">
                <a16:creationId xmlns:a16="http://schemas.microsoft.com/office/drawing/2014/main" id="{A0E431E7-2FAF-4E31-9840-037EAA0DE06C}"/>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6059916" y="3971336"/>
            <a:ext cx="956611" cy="437689"/>
          </a:xfrm>
          <a:prstGeom prst="rect">
            <a:avLst/>
          </a:prstGeom>
        </p:spPr>
      </p:pic>
      <p:sp>
        <p:nvSpPr>
          <p:cNvPr id="123" name="TextBox 122">
            <a:extLst>
              <a:ext uri="{FF2B5EF4-FFF2-40B4-BE49-F238E27FC236}">
                <a16:creationId xmlns:a16="http://schemas.microsoft.com/office/drawing/2014/main" id="{6EF9421B-6EC3-45DF-B2D7-5EBF3925BE86}"/>
              </a:ext>
            </a:extLst>
          </p:cNvPr>
          <p:cNvSpPr txBox="1"/>
          <p:nvPr/>
        </p:nvSpPr>
        <p:spPr>
          <a:xfrm>
            <a:off x="3391463" y="4754507"/>
            <a:ext cx="57525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prstClr val="white"/>
                </a:solidFill>
                <a:effectLst/>
                <a:uLnTx/>
                <a:uFillTx/>
                <a:latin typeface="Calibri"/>
                <a:ea typeface="+mn-ea"/>
                <a:cs typeface="+mn-cs"/>
              </a:rPr>
              <a:t>Kukkala</a:t>
            </a:r>
            <a:r>
              <a:rPr kumimoji="0" lang="en-AU" sz="1800" b="0" i="0" u="none" strike="noStrike" kern="1200" cap="none" spc="0" normalizeH="0" baseline="0" noProof="0" dirty="0">
                <a:ln>
                  <a:noFill/>
                </a:ln>
                <a:solidFill>
                  <a:prstClr val="white"/>
                </a:solidFill>
                <a:effectLst/>
                <a:uLnTx/>
                <a:uFillTx/>
                <a:latin typeface="Calibri"/>
                <a:ea typeface="+mn-ea"/>
                <a:cs typeface="+mn-cs"/>
              </a:rPr>
              <a:t> &amp; </a:t>
            </a:r>
            <a:r>
              <a:rPr kumimoji="0" lang="en-AU" sz="1800" b="0" i="0" u="none" strike="noStrike" kern="1200" cap="none" spc="0" normalizeH="0" baseline="0" noProof="0" dirty="0" err="1">
                <a:ln>
                  <a:noFill/>
                </a:ln>
                <a:solidFill>
                  <a:prstClr val="white"/>
                </a:solidFill>
                <a:effectLst/>
                <a:uLnTx/>
                <a:uFillTx/>
                <a:latin typeface="Calibri"/>
                <a:ea typeface="+mn-ea"/>
                <a:cs typeface="+mn-cs"/>
              </a:rPr>
              <a:t>Moilanen</a:t>
            </a:r>
            <a:r>
              <a:rPr kumimoji="0" lang="en-AU" sz="1800" b="0" i="0" u="none" strike="noStrike" kern="1200" cap="none" spc="0" normalizeH="0" baseline="0" noProof="0" dirty="0">
                <a:ln>
                  <a:noFill/>
                </a:ln>
                <a:solidFill>
                  <a:prstClr val="white"/>
                </a:solidFill>
                <a:effectLst/>
                <a:uLnTx/>
                <a:uFillTx/>
                <a:latin typeface="Calibri"/>
                <a:ea typeface="+mn-ea"/>
                <a:cs typeface="+mn-cs"/>
              </a:rPr>
              <a:t> </a:t>
            </a:r>
            <a:r>
              <a:rPr lang="en-AU" dirty="0">
                <a:solidFill>
                  <a:prstClr val="white"/>
                </a:solidFill>
                <a:latin typeface="Calibri"/>
              </a:rPr>
              <a:t>(</a:t>
            </a:r>
            <a:r>
              <a:rPr kumimoji="0" lang="en-AU" sz="1800" b="0" i="0" u="none" strike="noStrike" kern="1200" cap="none" spc="0" normalizeH="0" baseline="0" noProof="0" dirty="0">
                <a:ln>
                  <a:noFill/>
                </a:ln>
                <a:solidFill>
                  <a:prstClr val="white"/>
                </a:solidFill>
                <a:effectLst/>
                <a:uLnTx/>
                <a:uFillTx/>
                <a:latin typeface="Calibri"/>
                <a:ea typeface="+mn-ea"/>
                <a:cs typeface="+mn-cs"/>
              </a:rPr>
              <a:t>2013) Biol Rev, doi:10.1111/brv.12008</a:t>
            </a:r>
          </a:p>
        </p:txBody>
      </p:sp>
    </p:spTree>
    <p:extLst>
      <p:ext uri="{BB962C8B-B14F-4D97-AF65-F5344CB8AC3E}">
        <p14:creationId xmlns:p14="http://schemas.microsoft.com/office/powerpoint/2010/main" val="5283790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92AE2AC2-74CA-4DE9-A3A9-9B7A351D16E3}"/>
              </a:ext>
            </a:extLst>
          </p:cNvPr>
          <p:cNvGrpSpPr/>
          <p:nvPr/>
        </p:nvGrpSpPr>
        <p:grpSpPr>
          <a:xfrm>
            <a:off x="5303520" y="1527540"/>
            <a:ext cx="3689940" cy="2947710"/>
            <a:chOff x="5303520" y="1527540"/>
            <a:chExt cx="3689940" cy="2947710"/>
          </a:xfrm>
        </p:grpSpPr>
        <p:grpSp>
          <p:nvGrpSpPr>
            <p:cNvPr id="94" name="Group 93">
              <a:extLst>
                <a:ext uri="{FF2B5EF4-FFF2-40B4-BE49-F238E27FC236}">
                  <a16:creationId xmlns:a16="http://schemas.microsoft.com/office/drawing/2014/main" id="{C44BAAD1-3636-4190-A93A-C2D2F20BA865}"/>
                </a:ext>
              </a:extLst>
            </p:cNvPr>
            <p:cNvGrpSpPr/>
            <p:nvPr/>
          </p:nvGrpSpPr>
          <p:grpSpPr>
            <a:xfrm>
              <a:off x="5303520" y="1527540"/>
              <a:ext cx="3689940" cy="2947710"/>
              <a:chOff x="5303520" y="1527540"/>
              <a:chExt cx="3689940" cy="2947710"/>
            </a:xfrm>
          </p:grpSpPr>
          <p:grpSp>
            <p:nvGrpSpPr>
              <p:cNvPr id="98" name="Group 97">
                <a:extLst>
                  <a:ext uri="{FF2B5EF4-FFF2-40B4-BE49-F238E27FC236}">
                    <a16:creationId xmlns:a16="http://schemas.microsoft.com/office/drawing/2014/main" id="{97F3128C-1E8D-4937-A8BA-C45022D0D979}"/>
                  </a:ext>
                </a:extLst>
              </p:cNvPr>
              <p:cNvGrpSpPr/>
              <p:nvPr/>
            </p:nvGrpSpPr>
            <p:grpSpPr>
              <a:xfrm>
                <a:off x="5303520" y="1527540"/>
                <a:ext cx="3689940" cy="2947710"/>
                <a:chOff x="4209306" y="1245600"/>
                <a:chExt cx="4380294" cy="3499200"/>
              </a:xfrm>
            </p:grpSpPr>
            <p:sp>
              <p:nvSpPr>
                <p:cNvPr id="101" name="Rectangle 100">
                  <a:extLst>
                    <a:ext uri="{FF2B5EF4-FFF2-40B4-BE49-F238E27FC236}">
                      <a16:creationId xmlns:a16="http://schemas.microsoft.com/office/drawing/2014/main" id="{98BADAAD-1DEE-485C-B4F7-C0D13EC535D8}"/>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2" name="Oval 101">
                  <a:extLst>
                    <a:ext uri="{FF2B5EF4-FFF2-40B4-BE49-F238E27FC236}">
                      <a16:creationId xmlns:a16="http://schemas.microsoft.com/office/drawing/2014/main" id="{5A002DC1-7C65-4587-9BA0-D3E46534AB4D}"/>
                    </a:ext>
                  </a:extLst>
                </p:cNvPr>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3" name="Picture 102">
                  <a:extLst>
                    <a:ext uri="{FF2B5EF4-FFF2-40B4-BE49-F238E27FC236}">
                      <a16:creationId xmlns:a16="http://schemas.microsoft.com/office/drawing/2014/main" id="{9A8FFA3E-5CAD-4439-B183-EBDBB4212A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104" name="Group 103">
                  <a:extLst>
                    <a:ext uri="{FF2B5EF4-FFF2-40B4-BE49-F238E27FC236}">
                      <a16:creationId xmlns:a16="http://schemas.microsoft.com/office/drawing/2014/main" id="{C3C26095-F915-4003-9307-5B560FF0F573}"/>
                    </a:ext>
                  </a:extLst>
                </p:cNvPr>
                <p:cNvGrpSpPr/>
                <p:nvPr/>
              </p:nvGrpSpPr>
              <p:grpSpPr>
                <a:xfrm>
                  <a:off x="6257784" y="3791251"/>
                  <a:ext cx="785385" cy="659723"/>
                  <a:chOff x="6919200" y="3362400"/>
                  <a:chExt cx="785385" cy="659723"/>
                </a:xfrm>
              </p:grpSpPr>
              <p:sp>
                <p:nvSpPr>
                  <p:cNvPr id="120" name="Oval 119">
                    <a:extLst>
                      <a:ext uri="{FF2B5EF4-FFF2-40B4-BE49-F238E27FC236}">
                        <a16:creationId xmlns:a16="http://schemas.microsoft.com/office/drawing/2014/main" id="{918936DC-43DC-426B-8635-0252C8A1C989}"/>
                      </a:ext>
                    </a:extLst>
                  </p:cNvPr>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21" name="Picture 120">
                    <a:extLst>
                      <a:ext uri="{FF2B5EF4-FFF2-40B4-BE49-F238E27FC236}">
                        <a16:creationId xmlns:a16="http://schemas.microsoft.com/office/drawing/2014/main" id="{8B92A6D8-AB1D-4049-8628-97554950285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05" name="Oval 104">
                  <a:extLst>
                    <a:ext uri="{FF2B5EF4-FFF2-40B4-BE49-F238E27FC236}">
                      <a16:creationId xmlns:a16="http://schemas.microsoft.com/office/drawing/2014/main" id="{0746C514-3EEB-4347-82CA-67593E206FDB}"/>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6" name="Picture 105">
                  <a:extLst>
                    <a:ext uri="{FF2B5EF4-FFF2-40B4-BE49-F238E27FC236}">
                      <a16:creationId xmlns:a16="http://schemas.microsoft.com/office/drawing/2014/main" id="{B4629A27-3975-4834-B721-0FFF57F84A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107" name="Oval 106">
                  <a:extLst>
                    <a:ext uri="{FF2B5EF4-FFF2-40B4-BE49-F238E27FC236}">
                      <a16:creationId xmlns:a16="http://schemas.microsoft.com/office/drawing/2014/main" id="{ACC4D0E1-ACC0-4EA2-A587-F2975AF22FD7}"/>
                    </a:ext>
                  </a:extLst>
                </p:cNvPr>
                <p:cNvSpPr/>
                <p:nvPr/>
              </p:nvSpPr>
              <p:spPr>
                <a:xfrm>
                  <a:off x="4481823" y="3580729"/>
                  <a:ext cx="1236106" cy="105213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8" name="Picture 107">
                  <a:extLst>
                    <a:ext uri="{FF2B5EF4-FFF2-40B4-BE49-F238E27FC236}">
                      <a16:creationId xmlns:a16="http://schemas.microsoft.com/office/drawing/2014/main" id="{F7D02E8B-B1B5-413A-81D6-452938E0EA1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109" name="Oval 108">
                  <a:extLst>
                    <a:ext uri="{FF2B5EF4-FFF2-40B4-BE49-F238E27FC236}">
                      <a16:creationId xmlns:a16="http://schemas.microsoft.com/office/drawing/2014/main" id="{75694348-B2A3-4E3D-9A7F-4B26B3656905}"/>
                    </a:ext>
                  </a:extLst>
                </p:cNvPr>
                <p:cNvSpPr/>
                <p:nvPr/>
              </p:nvSpPr>
              <p:spPr>
                <a:xfrm>
                  <a:off x="6032664" y="1320117"/>
                  <a:ext cx="919678" cy="7725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0" name="Oval 109">
                  <a:extLst>
                    <a:ext uri="{FF2B5EF4-FFF2-40B4-BE49-F238E27FC236}">
                      <a16:creationId xmlns:a16="http://schemas.microsoft.com/office/drawing/2014/main" id="{BC3BE85B-AD08-4677-A0F8-904BB1511B07}"/>
                    </a:ext>
                  </a:extLst>
                </p:cNvPr>
                <p:cNvSpPr/>
                <p:nvPr/>
              </p:nvSpPr>
              <p:spPr>
                <a:xfrm>
                  <a:off x="7579737" y="2919012"/>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1" name="Group 110">
                  <a:extLst>
                    <a:ext uri="{FF2B5EF4-FFF2-40B4-BE49-F238E27FC236}">
                      <a16:creationId xmlns:a16="http://schemas.microsoft.com/office/drawing/2014/main" id="{6C05E179-D3BE-495E-96B6-B735BF902934}"/>
                    </a:ext>
                  </a:extLst>
                </p:cNvPr>
                <p:cNvGrpSpPr/>
                <p:nvPr/>
              </p:nvGrpSpPr>
              <p:grpSpPr>
                <a:xfrm>
                  <a:off x="6595012" y="2995200"/>
                  <a:ext cx="714664" cy="600318"/>
                  <a:chOff x="7579737" y="2919013"/>
                  <a:chExt cx="714664" cy="600318"/>
                </a:xfrm>
              </p:grpSpPr>
              <p:sp>
                <p:nvSpPr>
                  <p:cNvPr id="118" name="Oval 117">
                    <a:extLst>
                      <a:ext uri="{FF2B5EF4-FFF2-40B4-BE49-F238E27FC236}">
                        <a16:creationId xmlns:a16="http://schemas.microsoft.com/office/drawing/2014/main" id="{728CBECD-E607-49E9-8B78-A6B87EA8F44D}"/>
                      </a:ext>
                    </a:extLst>
                  </p:cNvPr>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9" name="Picture 118">
                    <a:extLst>
                      <a:ext uri="{FF2B5EF4-FFF2-40B4-BE49-F238E27FC236}">
                        <a16:creationId xmlns:a16="http://schemas.microsoft.com/office/drawing/2014/main" id="{655A0F1C-BE99-4D18-A4C6-AD7C014BAD56}"/>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112" name="Oval 111">
                  <a:extLst>
                    <a:ext uri="{FF2B5EF4-FFF2-40B4-BE49-F238E27FC236}">
                      <a16:creationId xmlns:a16="http://schemas.microsoft.com/office/drawing/2014/main" id="{96BA2807-90C5-4DFA-AB73-8E4800A0412E}"/>
                    </a:ext>
                  </a:extLst>
                </p:cNvPr>
                <p:cNvSpPr/>
                <p:nvPr/>
              </p:nvSpPr>
              <p:spPr>
                <a:xfrm>
                  <a:off x="7625945" y="3780880"/>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3" name="Group 112">
                  <a:extLst>
                    <a:ext uri="{FF2B5EF4-FFF2-40B4-BE49-F238E27FC236}">
                      <a16:creationId xmlns:a16="http://schemas.microsoft.com/office/drawing/2014/main" id="{1FC184E7-AD84-4028-88A1-548F2CF0354B}"/>
                    </a:ext>
                  </a:extLst>
                </p:cNvPr>
                <p:cNvGrpSpPr/>
                <p:nvPr/>
              </p:nvGrpSpPr>
              <p:grpSpPr>
                <a:xfrm>
                  <a:off x="5046843" y="2402034"/>
                  <a:ext cx="1222464" cy="1026871"/>
                  <a:chOff x="5046843" y="2402034"/>
                  <a:chExt cx="1222464" cy="1026871"/>
                </a:xfrm>
              </p:grpSpPr>
              <p:sp>
                <p:nvSpPr>
                  <p:cNvPr id="115" name="Oval 114">
                    <a:extLst>
                      <a:ext uri="{FF2B5EF4-FFF2-40B4-BE49-F238E27FC236}">
                        <a16:creationId xmlns:a16="http://schemas.microsoft.com/office/drawing/2014/main" id="{67CBDD61-8A09-49F0-AC83-BC3E0E323ABB}"/>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6" name="Picture 115">
                    <a:extLst>
                      <a:ext uri="{FF2B5EF4-FFF2-40B4-BE49-F238E27FC236}">
                        <a16:creationId xmlns:a16="http://schemas.microsoft.com/office/drawing/2014/main" id="{58E385B4-1290-4AAB-945F-406F649CCA9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117" name="Picture 116">
                    <a:extLst>
                      <a:ext uri="{FF2B5EF4-FFF2-40B4-BE49-F238E27FC236}">
                        <a16:creationId xmlns:a16="http://schemas.microsoft.com/office/drawing/2014/main" id="{725BEC94-B169-4316-8113-C332B4869B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114" name="Picture 113">
                  <a:extLst>
                    <a:ext uri="{FF2B5EF4-FFF2-40B4-BE49-F238E27FC236}">
                      <a16:creationId xmlns:a16="http://schemas.microsoft.com/office/drawing/2014/main" id="{6343836B-67AF-4E5D-972B-03A231A424E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99" name="Picture 98">
                <a:extLst>
                  <a:ext uri="{FF2B5EF4-FFF2-40B4-BE49-F238E27FC236}">
                    <a16:creationId xmlns:a16="http://schemas.microsoft.com/office/drawing/2014/main" id="{5E093F83-684C-4E06-86B0-54B48603E2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100" name="Picture 99">
                <a:extLst>
                  <a:ext uri="{FF2B5EF4-FFF2-40B4-BE49-F238E27FC236}">
                    <a16:creationId xmlns:a16="http://schemas.microsoft.com/office/drawing/2014/main" id="{1057C0B7-FB43-42B0-8A8E-958821A69FA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95" name="Picture 94">
              <a:extLst>
                <a:ext uri="{FF2B5EF4-FFF2-40B4-BE49-F238E27FC236}">
                  <a16:creationId xmlns:a16="http://schemas.microsoft.com/office/drawing/2014/main" id="{472D7028-7955-4AF3-9857-5F112AB0F4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96" name="Picture 95">
              <a:extLst>
                <a:ext uri="{FF2B5EF4-FFF2-40B4-BE49-F238E27FC236}">
                  <a16:creationId xmlns:a16="http://schemas.microsoft.com/office/drawing/2014/main" id="{E2C541CB-C364-45BC-B592-A4834AC066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97" name="Picture 96">
              <a:extLst>
                <a:ext uri="{FF2B5EF4-FFF2-40B4-BE49-F238E27FC236}">
                  <a16:creationId xmlns:a16="http://schemas.microsoft.com/office/drawing/2014/main" id="{513968EA-746C-4F9D-BB8E-43D2CC6F09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4" name="Title 1"/>
          <p:cNvSpPr>
            <a:spLocks noGrp="1"/>
          </p:cNvSpPr>
          <p:nvPr>
            <p:ph type="title"/>
          </p:nvPr>
        </p:nvSpPr>
        <p:spPr>
          <a:xfrm>
            <a:off x="457200" y="106541"/>
            <a:ext cx="8229600" cy="857250"/>
          </a:xfrm>
        </p:spPr>
        <p:txBody>
          <a:bodyPr>
            <a:normAutofit fontScale="90000"/>
          </a:bodyPr>
          <a:lstStyle/>
          <a:p>
            <a:r>
              <a:rPr lang="en-AU" dirty="0"/>
              <a:t>But what are the top priorities?</a:t>
            </a:r>
          </a:p>
        </p:txBody>
      </p:sp>
      <p:sp>
        <p:nvSpPr>
          <p:cNvPr id="2" name="TextBox 1">
            <a:extLst>
              <a:ext uri="{FF2B5EF4-FFF2-40B4-BE49-F238E27FC236}">
                <a16:creationId xmlns:a16="http://schemas.microsoft.com/office/drawing/2014/main" id="{0EEC7AD9-57B1-4227-99C6-4DF8530122E4}"/>
              </a:ext>
            </a:extLst>
          </p:cNvPr>
          <p:cNvSpPr txBox="1"/>
          <p:nvPr/>
        </p:nvSpPr>
        <p:spPr>
          <a:xfrm>
            <a:off x="229509" y="888029"/>
            <a:ext cx="4342491" cy="677108"/>
          </a:xfrm>
          <a:prstGeom prst="rect">
            <a:avLst/>
          </a:prstGeom>
          <a:noFill/>
        </p:spPr>
        <p:txBody>
          <a:bodyPr wrap="square" rtlCol="0">
            <a:spAutoFit/>
          </a:bodyPr>
          <a:lstStyle/>
          <a:p>
            <a:pPr marL="285750" indent="-285750">
              <a:buFont typeface="Arial" panose="020B0604020202020204" pitchFamily="34" charset="0"/>
              <a:buChar char="•"/>
            </a:pPr>
            <a:r>
              <a:rPr lang="en-AU" sz="3800" dirty="0"/>
              <a:t>Replacement cost</a:t>
            </a:r>
          </a:p>
        </p:txBody>
      </p:sp>
      <p:sp>
        <p:nvSpPr>
          <p:cNvPr id="34" name="TextBox 33">
            <a:extLst>
              <a:ext uri="{FF2B5EF4-FFF2-40B4-BE49-F238E27FC236}">
                <a16:creationId xmlns:a16="http://schemas.microsoft.com/office/drawing/2014/main" id="{B3326D50-DF64-465A-855E-0105F634D2D9}"/>
              </a:ext>
            </a:extLst>
          </p:cNvPr>
          <p:cNvSpPr txBox="1"/>
          <p:nvPr/>
        </p:nvSpPr>
        <p:spPr>
          <a:xfrm>
            <a:off x="203180" y="1630891"/>
            <a:ext cx="4572000" cy="2492990"/>
          </a:xfrm>
          <a:prstGeom prst="rect">
            <a:avLst/>
          </a:prstGeom>
          <a:noFill/>
        </p:spPr>
        <p:txBody>
          <a:bodyPr wrap="square">
            <a:spAutoFit/>
          </a:bodyPr>
          <a:lstStyle/>
          <a:p>
            <a:r>
              <a:rPr lang="en-AU" sz="2600" dirty="0"/>
              <a:t>“[…] loss in solution value given that the optimal cost-efficient solution cannot be protected and alternative solutions, with particular sites forcibly included or excluded, are needed”</a:t>
            </a:r>
          </a:p>
        </p:txBody>
      </p:sp>
      <p:sp>
        <p:nvSpPr>
          <p:cNvPr id="35" name="TextBox 34">
            <a:extLst>
              <a:ext uri="{FF2B5EF4-FFF2-40B4-BE49-F238E27FC236}">
                <a16:creationId xmlns:a16="http://schemas.microsoft.com/office/drawing/2014/main" id="{2FC3AC62-3D19-421B-BBD1-A11388BE6B5C}"/>
              </a:ext>
            </a:extLst>
          </p:cNvPr>
          <p:cNvSpPr txBox="1"/>
          <p:nvPr/>
        </p:nvSpPr>
        <p:spPr>
          <a:xfrm>
            <a:off x="2158410" y="4727123"/>
            <a:ext cx="6985590" cy="369332"/>
          </a:xfrm>
          <a:prstGeom prst="rect">
            <a:avLst/>
          </a:prstGeom>
          <a:noFill/>
        </p:spPr>
        <p:txBody>
          <a:bodyPr wrap="square" rtlCol="0">
            <a:spAutoFit/>
          </a:bodyPr>
          <a:lstStyle/>
          <a:p>
            <a:r>
              <a:rPr lang="en-AU" dirty="0" err="1"/>
              <a:t>Carbeza</a:t>
            </a:r>
            <a:r>
              <a:rPr lang="en-AU" dirty="0"/>
              <a:t> &amp; </a:t>
            </a:r>
            <a:r>
              <a:rPr lang="en-AU" dirty="0" err="1"/>
              <a:t>Moilanen</a:t>
            </a:r>
            <a:r>
              <a:rPr lang="en-AU" dirty="0"/>
              <a:t> (2006) Biol Cons, DOI:10.1016/j.biocon.2006.04.025</a:t>
            </a:r>
          </a:p>
        </p:txBody>
      </p:sp>
    </p:spTree>
    <p:extLst>
      <p:ext uri="{BB962C8B-B14F-4D97-AF65-F5344CB8AC3E}">
        <p14:creationId xmlns:p14="http://schemas.microsoft.com/office/powerpoint/2010/main" val="29308314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92AE2AC2-74CA-4DE9-A3A9-9B7A351D16E3}"/>
              </a:ext>
            </a:extLst>
          </p:cNvPr>
          <p:cNvGrpSpPr/>
          <p:nvPr/>
        </p:nvGrpSpPr>
        <p:grpSpPr>
          <a:xfrm>
            <a:off x="5303520" y="1720040"/>
            <a:ext cx="3689940" cy="2947710"/>
            <a:chOff x="5303520" y="1527540"/>
            <a:chExt cx="3689940" cy="2947710"/>
          </a:xfrm>
        </p:grpSpPr>
        <p:grpSp>
          <p:nvGrpSpPr>
            <p:cNvPr id="94" name="Group 93">
              <a:extLst>
                <a:ext uri="{FF2B5EF4-FFF2-40B4-BE49-F238E27FC236}">
                  <a16:creationId xmlns:a16="http://schemas.microsoft.com/office/drawing/2014/main" id="{C44BAAD1-3636-4190-A93A-C2D2F20BA865}"/>
                </a:ext>
              </a:extLst>
            </p:cNvPr>
            <p:cNvGrpSpPr/>
            <p:nvPr/>
          </p:nvGrpSpPr>
          <p:grpSpPr>
            <a:xfrm>
              <a:off x="5303520" y="1527540"/>
              <a:ext cx="3689940" cy="2947710"/>
              <a:chOff x="5303520" y="1527540"/>
              <a:chExt cx="3689940" cy="2947710"/>
            </a:xfrm>
          </p:grpSpPr>
          <p:grpSp>
            <p:nvGrpSpPr>
              <p:cNvPr id="98" name="Group 97">
                <a:extLst>
                  <a:ext uri="{FF2B5EF4-FFF2-40B4-BE49-F238E27FC236}">
                    <a16:creationId xmlns:a16="http://schemas.microsoft.com/office/drawing/2014/main" id="{97F3128C-1E8D-4937-A8BA-C45022D0D979}"/>
                  </a:ext>
                </a:extLst>
              </p:cNvPr>
              <p:cNvGrpSpPr/>
              <p:nvPr/>
            </p:nvGrpSpPr>
            <p:grpSpPr>
              <a:xfrm>
                <a:off x="5303520" y="1527540"/>
                <a:ext cx="3689940" cy="2947710"/>
                <a:chOff x="4209306" y="1245600"/>
                <a:chExt cx="4380294" cy="3499200"/>
              </a:xfrm>
            </p:grpSpPr>
            <p:sp>
              <p:nvSpPr>
                <p:cNvPr id="101" name="Rectangle 100">
                  <a:extLst>
                    <a:ext uri="{FF2B5EF4-FFF2-40B4-BE49-F238E27FC236}">
                      <a16:creationId xmlns:a16="http://schemas.microsoft.com/office/drawing/2014/main" id="{98BADAAD-1DEE-485C-B4F7-C0D13EC535D8}"/>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2" name="Oval 101">
                  <a:extLst>
                    <a:ext uri="{FF2B5EF4-FFF2-40B4-BE49-F238E27FC236}">
                      <a16:creationId xmlns:a16="http://schemas.microsoft.com/office/drawing/2014/main" id="{5A002DC1-7C65-4587-9BA0-D3E46534AB4D}"/>
                    </a:ext>
                  </a:extLst>
                </p:cNvPr>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3" name="Picture 102">
                  <a:extLst>
                    <a:ext uri="{FF2B5EF4-FFF2-40B4-BE49-F238E27FC236}">
                      <a16:creationId xmlns:a16="http://schemas.microsoft.com/office/drawing/2014/main" id="{9A8FFA3E-5CAD-4439-B183-EBDBB4212A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104" name="Group 103">
                  <a:extLst>
                    <a:ext uri="{FF2B5EF4-FFF2-40B4-BE49-F238E27FC236}">
                      <a16:creationId xmlns:a16="http://schemas.microsoft.com/office/drawing/2014/main" id="{C3C26095-F915-4003-9307-5B560FF0F573}"/>
                    </a:ext>
                  </a:extLst>
                </p:cNvPr>
                <p:cNvGrpSpPr/>
                <p:nvPr/>
              </p:nvGrpSpPr>
              <p:grpSpPr>
                <a:xfrm>
                  <a:off x="6257784" y="3791251"/>
                  <a:ext cx="785385" cy="659723"/>
                  <a:chOff x="6919200" y="3362400"/>
                  <a:chExt cx="785385" cy="659723"/>
                </a:xfrm>
              </p:grpSpPr>
              <p:sp>
                <p:nvSpPr>
                  <p:cNvPr id="120" name="Oval 119">
                    <a:extLst>
                      <a:ext uri="{FF2B5EF4-FFF2-40B4-BE49-F238E27FC236}">
                        <a16:creationId xmlns:a16="http://schemas.microsoft.com/office/drawing/2014/main" id="{918936DC-43DC-426B-8635-0252C8A1C989}"/>
                      </a:ext>
                    </a:extLst>
                  </p:cNvPr>
                  <p:cNvSpPr/>
                  <p:nvPr/>
                </p:nvSpPr>
                <p:spPr>
                  <a:xfrm>
                    <a:off x="6919200" y="3362400"/>
                    <a:ext cx="785385" cy="659723"/>
                  </a:xfrm>
                  <a:prstGeom prst="ellipse">
                    <a:avLst/>
                  </a:prstGeom>
                  <a:solidFill>
                    <a:srgbClr val="92D050"/>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21" name="Picture 120">
                    <a:extLst>
                      <a:ext uri="{FF2B5EF4-FFF2-40B4-BE49-F238E27FC236}">
                        <a16:creationId xmlns:a16="http://schemas.microsoft.com/office/drawing/2014/main" id="{8B92A6D8-AB1D-4049-8628-97554950285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05" name="Oval 104">
                  <a:extLst>
                    <a:ext uri="{FF2B5EF4-FFF2-40B4-BE49-F238E27FC236}">
                      <a16:creationId xmlns:a16="http://schemas.microsoft.com/office/drawing/2014/main" id="{0746C514-3EEB-4347-82CA-67593E206FDB}"/>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6" name="Picture 105">
                  <a:extLst>
                    <a:ext uri="{FF2B5EF4-FFF2-40B4-BE49-F238E27FC236}">
                      <a16:creationId xmlns:a16="http://schemas.microsoft.com/office/drawing/2014/main" id="{B4629A27-3975-4834-B721-0FFF57F84A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107" name="Oval 106">
                  <a:extLst>
                    <a:ext uri="{FF2B5EF4-FFF2-40B4-BE49-F238E27FC236}">
                      <a16:creationId xmlns:a16="http://schemas.microsoft.com/office/drawing/2014/main" id="{ACC4D0E1-ACC0-4EA2-A587-F2975AF22FD7}"/>
                    </a:ext>
                  </a:extLst>
                </p:cNvPr>
                <p:cNvSpPr/>
                <p:nvPr/>
              </p:nvSpPr>
              <p:spPr>
                <a:xfrm>
                  <a:off x="4481823" y="3580729"/>
                  <a:ext cx="1236106" cy="105213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8" name="Picture 107">
                  <a:extLst>
                    <a:ext uri="{FF2B5EF4-FFF2-40B4-BE49-F238E27FC236}">
                      <a16:creationId xmlns:a16="http://schemas.microsoft.com/office/drawing/2014/main" id="{F7D02E8B-B1B5-413A-81D6-452938E0EA1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109" name="Oval 108">
                  <a:extLst>
                    <a:ext uri="{FF2B5EF4-FFF2-40B4-BE49-F238E27FC236}">
                      <a16:creationId xmlns:a16="http://schemas.microsoft.com/office/drawing/2014/main" id="{75694348-B2A3-4E3D-9A7F-4B26B3656905}"/>
                    </a:ext>
                  </a:extLst>
                </p:cNvPr>
                <p:cNvSpPr/>
                <p:nvPr/>
              </p:nvSpPr>
              <p:spPr>
                <a:xfrm>
                  <a:off x="6032664" y="1320117"/>
                  <a:ext cx="919678" cy="7725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0" name="Oval 109">
                  <a:extLst>
                    <a:ext uri="{FF2B5EF4-FFF2-40B4-BE49-F238E27FC236}">
                      <a16:creationId xmlns:a16="http://schemas.microsoft.com/office/drawing/2014/main" id="{BC3BE85B-AD08-4677-A0F8-904BB1511B07}"/>
                    </a:ext>
                  </a:extLst>
                </p:cNvPr>
                <p:cNvSpPr/>
                <p:nvPr/>
              </p:nvSpPr>
              <p:spPr>
                <a:xfrm>
                  <a:off x="7579737" y="2919012"/>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1" name="Group 110">
                  <a:extLst>
                    <a:ext uri="{FF2B5EF4-FFF2-40B4-BE49-F238E27FC236}">
                      <a16:creationId xmlns:a16="http://schemas.microsoft.com/office/drawing/2014/main" id="{6C05E179-D3BE-495E-96B6-B735BF902934}"/>
                    </a:ext>
                  </a:extLst>
                </p:cNvPr>
                <p:cNvGrpSpPr/>
                <p:nvPr/>
              </p:nvGrpSpPr>
              <p:grpSpPr>
                <a:xfrm>
                  <a:off x="6595012" y="2995200"/>
                  <a:ext cx="714664" cy="600318"/>
                  <a:chOff x="7579737" y="2919013"/>
                  <a:chExt cx="714664" cy="600318"/>
                </a:xfrm>
              </p:grpSpPr>
              <p:sp>
                <p:nvSpPr>
                  <p:cNvPr id="118" name="Oval 117">
                    <a:extLst>
                      <a:ext uri="{FF2B5EF4-FFF2-40B4-BE49-F238E27FC236}">
                        <a16:creationId xmlns:a16="http://schemas.microsoft.com/office/drawing/2014/main" id="{728CBECD-E607-49E9-8B78-A6B87EA8F44D}"/>
                      </a:ext>
                    </a:extLst>
                  </p:cNvPr>
                  <p:cNvSpPr/>
                  <p:nvPr/>
                </p:nvSpPr>
                <p:spPr>
                  <a:xfrm>
                    <a:off x="7579737" y="2919013"/>
                    <a:ext cx="714664" cy="600318"/>
                  </a:xfrm>
                  <a:prstGeom prst="ellipse">
                    <a:avLst/>
                  </a:prstGeom>
                  <a:solidFill>
                    <a:srgbClr val="92D050"/>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9" name="Picture 118">
                    <a:extLst>
                      <a:ext uri="{FF2B5EF4-FFF2-40B4-BE49-F238E27FC236}">
                        <a16:creationId xmlns:a16="http://schemas.microsoft.com/office/drawing/2014/main" id="{655A0F1C-BE99-4D18-A4C6-AD7C014BAD56}"/>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112" name="Oval 111">
                  <a:extLst>
                    <a:ext uri="{FF2B5EF4-FFF2-40B4-BE49-F238E27FC236}">
                      <a16:creationId xmlns:a16="http://schemas.microsoft.com/office/drawing/2014/main" id="{96BA2807-90C5-4DFA-AB73-8E4800A0412E}"/>
                    </a:ext>
                  </a:extLst>
                </p:cNvPr>
                <p:cNvSpPr/>
                <p:nvPr/>
              </p:nvSpPr>
              <p:spPr>
                <a:xfrm>
                  <a:off x="7625945" y="3780880"/>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3" name="Group 112">
                  <a:extLst>
                    <a:ext uri="{FF2B5EF4-FFF2-40B4-BE49-F238E27FC236}">
                      <a16:creationId xmlns:a16="http://schemas.microsoft.com/office/drawing/2014/main" id="{1FC184E7-AD84-4028-88A1-548F2CF0354B}"/>
                    </a:ext>
                  </a:extLst>
                </p:cNvPr>
                <p:cNvGrpSpPr/>
                <p:nvPr/>
              </p:nvGrpSpPr>
              <p:grpSpPr>
                <a:xfrm>
                  <a:off x="5046843" y="2402034"/>
                  <a:ext cx="1222464" cy="1026871"/>
                  <a:chOff x="5046843" y="2402034"/>
                  <a:chExt cx="1222464" cy="1026871"/>
                </a:xfrm>
              </p:grpSpPr>
              <p:sp>
                <p:nvSpPr>
                  <p:cNvPr id="115" name="Oval 114">
                    <a:extLst>
                      <a:ext uri="{FF2B5EF4-FFF2-40B4-BE49-F238E27FC236}">
                        <a16:creationId xmlns:a16="http://schemas.microsoft.com/office/drawing/2014/main" id="{67CBDD61-8A09-49F0-AC83-BC3E0E323ABB}"/>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6" name="Picture 115">
                    <a:extLst>
                      <a:ext uri="{FF2B5EF4-FFF2-40B4-BE49-F238E27FC236}">
                        <a16:creationId xmlns:a16="http://schemas.microsoft.com/office/drawing/2014/main" id="{58E385B4-1290-4AAB-945F-406F649CCA9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117" name="Picture 116">
                    <a:extLst>
                      <a:ext uri="{FF2B5EF4-FFF2-40B4-BE49-F238E27FC236}">
                        <a16:creationId xmlns:a16="http://schemas.microsoft.com/office/drawing/2014/main" id="{725BEC94-B169-4316-8113-C332B4869B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114" name="Picture 113">
                  <a:extLst>
                    <a:ext uri="{FF2B5EF4-FFF2-40B4-BE49-F238E27FC236}">
                      <a16:creationId xmlns:a16="http://schemas.microsoft.com/office/drawing/2014/main" id="{6343836B-67AF-4E5D-972B-03A231A424E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99" name="Picture 98">
                <a:extLst>
                  <a:ext uri="{FF2B5EF4-FFF2-40B4-BE49-F238E27FC236}">
                    <a16:creationId xmlns:a16="http://schemas.microsoft.com/office/drawing/2014/main" id="{5E093F83-684C-4E06-86B0-54B48603E2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100" name="Picture 99">
                <a:extLst>
                  <a:ext uri="{FF2B5EF4-FFF2-40B4-BE49-F238E27FC236}">
                    <a16:creationId xmlns:a16="http://schemas.microsoft.com/office/drawing/2014/main" id="{1057C0B7-FB43-42B0-8A8E-958821A69FA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95" name="Picture 94">
              <a:extLst>
                <a:ext uri="{FF2B5EF4-FFF2-40B4-BE49-F238E27FC236}">
                  <a16:creationId xmlns:a16="http://schemas.microsoft.com/office/drawing/2014/main" id="{472D7028-7955-4AF3-9857-5F112AB0F4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96" name="Picture 95">
              <a:extLst>
                <a:ext uri="{FF2B5EF4-FFF2-40B4-BE49-F238E27FC236}">
                  <a16:creationId xmlns:a16="http://schemas.microsoft.com/office/drawing/2014/main" id="{E2C541CB-C364-45BC-B592-A4834AC066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97" name="Picture 96">
              <a:extLst>
                <a:ext uri="{FF2B5EF4-FFF2-40B4-BE49-F238E27FC236}">
                  <a16:creationId xmlns:a16="http://schemas.microsoft.com/office/drawing/2014/main" id="{513968EA-746C-4F9D-BB8E-43D2CC6F09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2" name="TextBox 1">
            <a:extLst>
              <a:ext uri="{FF2B5EF4-FFF2-40B4-BE49-F238E27FC236}">
                <a16:creationId xmlns:a16="http://schemas.microsoft.com/office/drawing/2014/main" id="{0EEC7AD9-57B1-4227-99C6-4DF8530122E4}"/>
              </a:ext>
            </a:extLst>
          </p:cNvPr>
          <p:cNvSpPr txBox="1"/>
          <p:nvPr/>
        </p:nvSpPr>
        <p:spPr>
          <a:xfrm>
            <a:off x="229509" y="888029"/>
            <a:ext cx="4342491" cy="677108"/>
          </a:xfrm>
          <a:prstGeom prst="rect">
            <a:avLst/>
          </a:prstGeom>
          <a:noFill/>
        </p:spPr>
        <p:txBody>
          <a:bodyPr wrap="square" rtlCol="0">
            <a:spAutoFit/>
          </a:bodyPr>
          <a:lstStyle/>
          <a:p>
            <a:pPr marL="285750" indent="-285750">
              <a:buFont typeface="Arial" panose="020B0604020202020204" pitchFamily="34" charset="0"/>
              <a:buChar char="•"/>
            </a:pPr>
            <a:r>
              <a:rPr lang="en-AU" sz="3800" dirty="0"/>
              <a:t>Replacement cost</a:t>
            </a:r>
          </a:p>
        </p:txBody>
      </p:sp>
      <p:sp>
        <p:nvSpPr>
          <p:cNvPr id="34" name="TextBox 33">
            <a:extLst>
              <a:ext uri="{FF2B5EF4-FFF2-40B4-BE49-F238E27FC236}">
                <a16:creationId xmlns:a16="http://schemas.microsoft.com/office/drawing/2014/main" id="{B3326D50-DF64-465A-855E-0105F634D2D9}"/>
              </a:ext>
            </a:extLst>
          </p:cNvPr>
          <p:cNvSpPr txBox="1"/>
          <p:nvPr/>
        </p:nvSpPr>
        <p:spPr>
          <a:xfrm>
            <a:off x="203180" y="1630891"/>
            <a:ext cx="4572000" cy="2492990"/>
          </a:xfrm>
          <a:prstGeom prst="rect">
            <a:avLst/>
          </a:prstGeom>
          <a:noFill/>
        </p:spPr>
        <p:txBody>
          <a:bodyPr wrap="square">
            <a:spAutoFit/>
          </a:bodyPr>
          <a:lstStyle/>
          <a:p>
            <a:r>
              <a:rPr lang="en-AU" sz="2600" dirty="0"/>
              <a:t>“[…] loss in solution value given that the optimal cost-efficient solution cannot be protected and alternative solutions, with particular sites forcibly included or excluded, are needed”</a:t>
            </a:r>
          </a:p>
        </p:txBody>
      </p:sp>
      <p:sp>
        <p:nvSpPr>
          <p:cNvPr id="35" name="TextBox 34">
            <a:extLst>
              <a:ext uri="{FF2B5EF4-FFF2-40B4-BE49-F238E27FC236}">
                <a16:creationId xmlns:a16="http://schemas.microsoft.com/office/drawing/2014/main" id="{2FC3AC62-3D19-421B-BBD1-A11388BE6B5C}"/>
              </a:ext>
            </a:extLst>
          </p:cNvPr>
          <p:cNvSpPr txBox="1"/>
          <p:nvPr/>
        </p:nvSpPr>
        <p:spPr>
          <a:xfrm>
            <a:off x="2158410" y="4727123"/>
            <a:ext cx="6985590" cy="369332"/>
          </a:xfrm>
          <a:prstGeom prst="rect">
            <a:avLst/>
          </a:prstGeom>
          <a:noFill/>
        </p:spPr>
        <p:txBody>
          <a:bodyPr wrap="square" rtlCol="0">
            <a:spAutoFit/>
          </a:bodyPr>
          <a:lstStyle/>
          <a:p>
            <a:r>
              <a:rPr lang="en-AU" dirty="0" err="1"/>
              <a:t>Carbeza</a:t>
            </a:r>
            <a:r>
              <a:rPr lang="en-AU" dirty="0"/>
              <a:t> &amp; </a:t>
            </a:r>
            <a:r>
              <a:rPr lang="en-AU" dirty="0" err="1"/>
              <a:t>Moilanen</a:t>
            </a:r>
            <a:r>
              <a:rPr lang="en-AU" dirty="0"/>
              <a:t> (2006) Biol Cons, DOI:10.1016/j.biocon.2006.04.025</a:t>
            </a:r>
          </a:p>
        </p:txBody>
      </p:sp>
      <p:sp>
        <p:nvSpPr>
          <p:cNvPr id="3" name="Multiplication Sign 2">
            <a:extLst>
              <a:ext uri="{FF2B5EF4-FFF2-40B4-BE49-F238E27FC236}">
                <a16:creationId xmlns:a16="http://schemas.microsoft.com/office/drawing/2014/main" id="{82C70E27-0DA4-44DE-8747-ECF4E69A408C}"/>
              </a:ext>
            </a:extLst>
          </p:cNvPr>
          <p:cNvSpPr/>
          <p:nvPr/>
        </p:nvSpPr>
        <p:spPr>
          <a:xfrm>
            <a:off x="5231274" y="3305657"/>
            <a:ext cx="1648983" cy="1417380"/>
          </a:xfrm>
          <a:prstGeom prst="mathMultiply">
            <a:avLst/>
          </a:prstGeom>
          <a:solidFill>
            <a:srgbClr val="FF0000"/>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Box 4">
            <a:extLst>
              <a:ext uri="{FF2B5EF4-FFF2-40B4-BE49-F238E27FC236}">
                <a16:creationId xmlns:a16="http://schemas.microsoft.com/office/drawing/2014/main" id="{B140988D-16EA-4274-89B9-0CD2B9AB4ABF}"/>
              </a:ext>
            </a:extLst>
          </p:cNvPr>
          <p:cNvSpPr txBox="1"/>
          <p:nvPr/>
        </p:nvSpPr>
        <p:spPr>
          <a:xfrm>
            <a:off x="5105557" y="867882"/>
            <a:ext cx="3912726" cy="830997"/>
          </a:xfrm>
          <a:prstGeom prst="rect">
            <a:avLst/>
          </a:prstGeom>
          <a:noFill/>
        </p:spPr>
        <p:txBody>
          <a:bodyPr wrap="square" rtlCol="0">
            <a:spAutoFit/>
          </a:bodyPr>
          <a:lstStyle/>
          <a:p>
            <a:pPr algn="ctr"/>
            <a:r>
              <a:rPr lang="en-AU" sz="2400" dirty="0"/>
              <a:t>Alternate solution 1: </a:t>
            </a:r>
          </a:p>
          <a:p>
            <a:pPr algn="ctr"/>
            <a:r>
              <a:rPr lang="en-AU" sz="2400" dirty="0"/>
              <a:t>1 extra  island needed</a:t>
            </a:r>
          </a:p>
        </p:txBody>
      </p:sp>
      <p:sp>
        <p:nvSpPr>
          <p:cNvPr id="40" name="Title 1">
            <a:extLst>
              <a:ext uri="{FF2B5EF4-FFF2-40B4-BE49-F238E27FC236}">
                <a16:creationId xmlns:a16="http://schemas.microsoft.com/office/drawing/2014/main" id="{CD8CB1D0-FD96-4E53-9B32-04C5A92D6BFA}"/>
              </a:ext>
            </a:extLst>
          </p:cNvPr>
          <p:cNvSpPr>
            <a:spLocks noGrp="1"/>
          </p:cNvSpPr>
          <p:nvPr>
            <p:ph type="title"/>
          </p:nvPr>
        </p:nvSpPr>
        <p:spPr>
          <a:xfrm>
            <a:off x="457200" y="106541"/>
            <a:ext cx="8229600" cy="857250"/>
          </a:xfrm>
        </p:spPr>
        <p:txBody>
          <a:bodyPr>
            <a:normAutofit fontScale="90000"/>
          </a:bodyPr>
          <a:lstStyle/>
          <a:p>
            <a:r>
              <a:rPr lang="en-AU" dirty="0"/>
              <a:t>But what are the top priorities?</a:t>
            </a:r>
          </a:p>
        </p:txBody>
      </p:sp>
    </p:spTree>
    <p:extLst>
      <p:ext uri="{BB962C8B-B14F-4D97-AF65-F5344CB8AC3E}">
        <p14:creationId xmlns:p14="http://schemas.microsoft.com/office/powerpoint/2010/main" val="7934057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92AE2AC2-74CA-4DE9-A3A9-9B7A351D16E3}"/>
              </a:ext>
            </a:extLst>
          </p:cNvPr>
          <p:cNvGrpSpPr/>
          <p:nvPr/>
        </p:nvGrpSpPr>
        <p:grpSpPr>
          <a:xfrm>
            <a:off x="5303520" y="1720800"/>
            <a:ext cx="3689940" cy="2947710"/>
            <a:chOff x="5303520" y="1527540"/>
            <a:chExt cx="3689940" cy="2947710"/>
          </a:xfrm>
        </p:grpSpPr>
        <p:grpSp>
          <p:nvGrpSpPr>
            <p:cNvPr id="94" name="Group 93">
              <a:extLst>
                <a:ext uri="{FF2B5EF4-FFF2-40B4-BE49-F238E27FC236}">
                  <a16:creationId xmlns:a16="http://schemas.microsoft.com/office/drawing/2014/main" id="{C44BAAD1-3636-4190-A93A-C2D2F20BA865}"/>
                </a:ext>
              </a:extLst>
            </p:cNvPr>
            <p:cNvGrpSpPr/>
            <p:nvPr/>
          </p:nvGrpSpPr>
          <p:grpSpPr>
            <a:xfrm>
              <a:off x="5303520" y="1527540"/>
              <a:ext cx="3689940" cy="2947710"/>
              <a:chOff x="5303520" y="1527540"/>
              <a:chExt cx="3689940" cy="2947710"/>
            </a:xfrm>
          </p:grpSpPr>
          <p:grpSp>
            <p:nvGrpSpPr>
              <p:cNvPr id="98" name="Group 97">
                <a:extLst>
                  <a:ext uri="{FF2B5EF4-FFF2-40B4-BE49-F238E27FC236}">
                    <a16:creationId xmlns:a16="http://schemas.microsoft.com/office/drawing/2014/main" id="{97F3128C-1E8D-4937-A8BA-C45022D0D979}"/>
                  </a:ext>
                </a:extLst>
              </p:cNvPr>
              <p:cNvGrpSpPr/>
              <p:nvPr/>
            </p:nvGrpSpPr>
            <p:grpSpPr>
              <a:xfrm>
                <a:off x="5303520" y="1527540"/>
                <a:ext cx="3689940" cy="2947710"/>
                <a:chOff x="4209306" y="1245600"/>
                <a:chExt cx="4380294" cy="3499200"/>
              </a:xfrm>
            </p:grpSpPr>
            <p:sp>
              <p:nvSpPr>
                <p:cNvPr id="101" name="Rectangle 100">
                  <a:extLst>
                    <a:ext uri="{FF2B5EF4-FFF2-40B4-BE49-F238E27FC236}">
                      <a16:creationId xmlns:a16="http://schemas.microsoft.com/office/drawing/2014/main" id="{98BADAAD-1DEE-485C-B4F7-C0D13EC535D8}"/>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2" name="Oval 101">
                  <a:extLst>
                    <a:ext uri="{FF2B5EF4-FFF2-40B4-BE49-F238E27FC236}">
                      <a16:creationId xmlns:a16="http://schemas.microsoft.com/office/drawing/2014/main" id="{5A002DC1-7C65-4587-9BA0-D3E46534AB4D}"/>
                    </a:ext>
                  </a:extLst>
                </p:cNvPr>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3" name="Picture 102">
                  <a:extLst>
                    <a:ext uri="{FF2B5EF4-FFF2-40B4-BE49-F238E27FC236}">
                      <a16:creationId xmlns:a16="http://schemas.microsoft.com/office/drawing/2014/main" id="{9A8FFA3E-5CAD-4439-B183-EBDBB4212A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104" name="Group 103">
                  <a:extLst>
                    <a:ext uri="{FF2B5EF4-FFF2-40B4-BE49-F238E27FC236}">
                      <a16:creationId xmlns:a16="http://schemas.microsoft.com/office/drawing/2014/main" id="{C3C26095-F915-4003-9307-5B560FF0F573}"/>
                    </a:ext>
                  </a:extLst>
                </p:cNvPr>
                <p:cNvGrpSpPr/>
                <p:nvPr/>
              </p:nvGrpSpPr>
              <p:grpSpPr>
                <a:xfrm>
                  <a:off x="6257784" y="3791251"/>
                  <a:ext cx="785385" cy="659723"/>
                  <a:chOff x="6919200" y="3362400"/>
                  <a:chExt cx="785385" cy="659723"/>
                </a:xfrm>
              </p:grpSpPr>
              <p:sp>
                <p:nvSpPr>
                  <p:cNvPr id="120" name="Oval 119">
                    <a:extLst>
                      <a:ext uri="{FF2B5EF4-FFF2-40B4-BE49-F238E27FC236}">
                        <a16:creationId xmlns:a16="http://schemas.microsoft.com/office/drawing/2014/main" id="{918936DC-43DC-426B-8635-0252C8A1C989}"/>
                      </a:ext>
                    </a:extLst>
                  </p:cNvPr>
                  <p:cNvSpPr/>
                  <p:nvPr/>
                </p:nvSpPr>
                <p:spPr>
                  <a:xfrm>
                    <a:off x="6919200" y="3362400"/>
                    <a:ext cx="785385" cy="659723"/>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21" name="Picture 120">
                    <a:extLst>
                      <a:ext uri="{FF2B5EF4-FFF2-40B4-BE49-F238E27FC236}">
                        <a16:creationId xmlns:a16="http://schemas.microsoft.com/office/drawing/2014/main" id="{8B92A6D8-AB1D-4049-8628-97554950285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05" name="Oval 104">
                  <a:extLst>
                    <a:ext uri="{FF2B5EF4-FFF2-40B4-BE49-F238E27FC236}">
                      <a16:creationId xmlns:a16="http://schemas.microsoft.com/office/drawing/2014/main" id="{0746C514-3EEB-4347-82CA-67593E206FDB}"/>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6" name="Picture 105">
                  <a:extLst>
                    <a:ext uri="{FF2B5EF4-FFF2-40B4-BE49-F238E27FC236}">
                      <a16:creationId xmlns:a16="http://schemas.microsoft.com/office/drawing/2014/main" id="{B4629A27-3975-4834-B721-0FFF57F84A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107" name="Oval 106">
                  <a:extLst>
                    <a:ext uri="{FF2B5EF4-FFF2-40B4-BE49-F238E27FC236}">
                      <a16:creationId xmlns:a16="http://schemas.microsoft.com/office/drawing/2014/main" id="{ACC4D0E1-ACC0-4EA2-A587-F2975AF22FD7}"/>
                    </a:ext>
                  </a:extLst>
                </p:cNvPr>
                <p:cNvSpPr/>
                <p:nvPr/>
              </p:nvSpPr>
              <p:spPr>
                <a:xfrm>
                  <a:off x="4481823" y="3580729"/>
                  <a:ext cx="1236106" cy="105213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8" name="Picture 107">
                  <a:extLst>
                    <a:ext uri="{FF2B5EF4-FFF2-40B4-BE49-F238E27FC236}">
                      <a16:creationId xmlns:a16="http://schemas.microsoft.com/office/drawing/2014/main" id="{F7D02E8B-B1B5-413A-81D6-452938E0EA1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109" name="Oval 108">
                  <a:extLst>
                    <a:ext uri="{FF2B5EF4-FFF2-40B4-BE49-F238E27FC236}">
                      <a16:creationId xmlns:a16="http://schemas.microsoft.com/office/drawing/2014/main" id="{75694348-B2A3-4E3D-9A7F-4B26B3656905}"/>
                    </a:ext>
                  </a:extLst>
                </p:cNvPr>
                <p:cNvSpPr/>
                <p:nvPr/>
              </p:nvSpPr>
              <p:spPr>
                <a:xfrm>
                  <a:off x="6032664" y="1320117"/>
                  <a:ext cx="919678" cy="772532"/>
                </a:xfrm>
                <a:prstGeom prst="ellipse">
                  <a:avLst/>
                </a:prstGeom>
                <a:solidFill>
                  <a:srgbClr val="92D050"/>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0" name="Oval 109">
                  <a:extLst>
                    <a:ext uri="{FF2B5EF4-FFF2-40B4-BE49-F238E27FC236}">
                      <a16:creationId xmlns:a16="http://schemas.microsoft.com/office/drawing/2014/main" id="{BC3BE85B-AD08-4677-A0F8-904BB1511B07}"/>
                    </a:ext>
                  </a:extLst>
                </p:cNvPr>
                <p:cNvSpPr/>
                <p:nvPr/>
              </p:nvSpPr>
              <p:spPr>
                <a:xfrm>
                  <a:off x="7579737" y="2919012"/>
                  <a:ext cx="714664" cy="600318"/>
                </a:xfrm>
                <a:prstGeom prst="ellipse">
                  <a:avLst/>
                </a:prstGeom>
                <a:solidFill>
                  <a:srgbClr val="92D050"/>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1" name="Group 110">
                  <a:extLst>
                    <a:ext uri="{FF2B5EF4-FFF2-40B4-BE49-F238E27FC236}">
                      <a16:creationId xmlns:a16="http://schemas.microsoft.com/office/drawing/2014/main" id="{6C05E179-D3BE-495E-96B6-B735BF902934}"/>
                    </a:ext>
                  </a:extLst>
                </p:cNvPr>
                <p:cNvGrpSpPr/>
                <p:nvPr/>
              </p:nvGrpSpPr>
              <p:grpSpPr>
                <a:xfrm>
                  <a:off x="6595012" y="2995200"/>
                  <a:ext cx="714664" cy="600318"/>
                  <a:chOff x="7579737" y="2919013"/>
                  <a:chExt cx="714664" cy="600318"/>
                </a:xfrm>
              </p:grpSpPr>
              <p:sp>
                <p:nvSpPr>
                  <p:cNvPr id="118" name="Oval 117">
                    <a:extLst>
                      <a:ext uri="{FF2B5EF4-FFF2-40B4-BE49-F238E27FC236}">
                        <a16:creationId xmlns:a16="http://schemas.microsoft.com/office/drawing/2014/main" id="{728CBECD-E607-49E9-8B78-A6B87EA8F44D}"/>
                      </a:ext>
                    </a:extLst>
                  </p:cNvPr>
                  <p:cNvSpPr/>
                  <p:nvPr/>
                </p:nvSpPr>
                <p:spPr>
                  <a:xfrm>
                    <a:off x="7579737" y="2919013"/>
                    <a:ext cx="714664" cy="600318"/>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9" name="Picture 118">
                    <a:extLst>
                      <a:ext uri="{FF2B5EF4-FFF2-40B4-BE49-F238E27FC236}">
                        <a16:creationId xmlns:a16="http://schemas.microsoft.com/office/drawing/2014/main" id="{655A0F1C-BE99-4D18-A4C6-AD7C014BAD56}"/>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112" name="Oval 111">
                  <a:extLst>
                    <a:ext uri="{FF2B5EF4-FFF2-40B4-BE49-F238E27FC236}">
                      <a16:creationId xmlns:a16="http://schemas.microsoft.com/office/drawing/2014/main" id="{96BA2807-90C5-4DFA-AB73-8E4800A0412E}"/>
                    </a:ext>
                  </a:extLst>
                </p:cNvPr>
                <p:cNvSpPr/>
                <p:nvPr/>
              </p:nvSpPr>
              <p:spPr>
                <a:xfrm>
                  <a:off x="7625945" y="3780880"/>
                  <a:ext cx="714664" cy="600318"/>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3" name="Group 112">
                  <a:extLst>
                    <a:ext uri="{FF2B5EF4-FFF2-40B4-BE49-F238E27FC236}">
                      <a16:creationId xmlns:a16="http://schemas.microsoft.com/office/drawing/2014/main" id="{1FC184E7-AD84-4028-88A1-548F2CF0354B}"/>
                    </a:ext>
                  </a:extLst>
                </p:cNvPr>
                <p:cNvGrpSpPr/>
                <p:nvPr/>
              </p:nvGrpSpPr>
              <p:grpSpPr>
                <a:xfrm>
                  <a:off x="5046843" y="2402034"/>
                  <a:ext cx="1222464" cy="1026871"/>
                  <a:chOff x="5046843" y="2402034"/>
                  <a:chExt cx="1222464" cy="1026871"/>
                </a:xfrm>
              </p:grpSpPr>
              <p:sp>
                <p:nvSpPr>
                  <p:cNvPr id="115" name="Oval 114">
                    <a:extLst>
                      <a:ext uri="{FF2B5EF4-FFF2-40B4-BE49-F238E27FC236}">
                        <a16:creationId xmlns:a16="http://schemas.microsoft.com/office/drawing/2014/main" id="{67CBDD61-8A09-49F0-AC83-BC3E0E323ABB}"/>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6" name="Picture 115">
                    <a:extLst>
                      <a:ext uri="{FF2B5EF4-FFF2-40B4-BE49-F238E27FC236}">
                        <a16:creationId xmlns:a16="http://schemas.microsoft.com/office/drawing/2014/main" id="{58E385B4-1290-4AAB-945F-406F649CCA9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117" name="Picture 116">
                    <a:extLst>
                      <a:ext uri="{FF2B5EF4-FFF2-40B4-BE49-F238E27FC236}">
                        <a16:creationId xmlns:a16="http://schemas.microsoft.com/office/drawing/2014/main" id="{725BEC94-B169-4316-8113-C332B4869B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114" name="Picture 113">
                  <a:extLst>
                    <a:ext uri="{FF2B5EF4-FFF2-40B4-BE49-F238E27FC236}">
                      <a16:creationId xmlns:a16="http://schemas.microsoft.com/office/drawing/2014/main" id="{6343836B-67AF-4E5D-972B-03A231A424E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99" name="Picture 98">
                <a:extLst>
                  <a:ext uri="{FF2B5EF4-FFF2-40B4-BE49-F238E27FC236}">
                    <a16:creationId xmlns:a16="http://schemas.microsoft.com/office/drawing/2014/main" id="{5E093F83-684C-4E06-86B0-54B48603E2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100" name="Picture 99">
                <a:extLst>
                  <a:ext uri="{FF2B5EF4-FFF2-40B4-BE49-F238E27FC236}">
                    <a16:creationId xmlns:a16="http://schemas.microsoft.com/office/drawing/2014/main" id="{1057C0B7-FB43-42B0-8A8E-958821A69FA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95" name="Picture 94">
              <a:extLst>
                <a:ext uri="{FF2B5EF4-FFF2-40B4-BE49-F238E27FC236}">
                  <a16:creationId xmlns:a16="http://schemas.microsoft.com/office/drawing/2014/main" id="{472D7028-7955-4AF3-9857-5F112AB0F4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96" name="Picture 95">
              <a:extLst>
                <a:ext uri="{FF2B5EF4-FFF2-40B4-BE49-F238E27FC236}">
                  <a16:creationId xmlns:a16="http://schemas.microsoft.com/office/drawing/2014/main" id="{E2C541CB-C364-45BC-B592-A4834AC066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97" name="Picture 96">
              <a:extLst>
                <a:ext uri="{FF2B5EF4-FFF2-40B4-BE49-F238E27FC236}">
                  <a16:creationId xmlns:a16="http://schemas.microsoft.com/office/drawing/2014/main" id="{513968EA-746C-4F9D-BB8E-43D2CC6F09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4" name="Title 1"/>
          <p:cNvSpPr>
            <a:spLocks noGrp="1"/>
          </p:cNvSpPr>
          <p:nvPr>
            <p:ph type="title"/>
          </p:nvPr>
        </p:nvSpPr>
        <p:spPr>
          <a:xfrm>
            <a:off x="457200" y="106541"/>
            <a:ext cx="8229600" cy="857250"/>
          </a:xfrm>
        </p:spPr>
        <p:txBody>
          <a:bodyPr>
            <a:normAutofit fontScale="90000"/>
          </a:bodyPr>
          <a:lstStyle/>
          <a:p>
            <a:r>
              <a:rPr lang="en-AU" dirty="0"/>
              <a:t>But what are the top priorities?</a:t>
            </a:r>
          </a:p>
        </p:txBody>
      </p:sp>
      <p:sp>
        <p:nvSpPr>
          <p:cNvPr id="2" name="TextBox 1">
            <a:extLst>
              <a:ext uri="{FF2B5EF4-FFF2-40B4-BE49-F238E27FC236}">
                <a16:creationId xmlns:a16="http://schemas.microsoft.com/office/drawing/2014/main" id="{0EEC7AD9-57B1-4227-99C6-4DF8530122E4}"/>
              </a:ext>
            </a:extLst>
          </p:cNvPr>
          <p:cNvSpPr txBox="1"/>
          <p:nvPr/>
        </p:nvSpPr>
        <p:spPr>
          <a:xfrm>
            <a:off x="229509" y="888029"/>
            <a:ext cx="4342491" cy="677108"/>
          </a:xfrm>
          <a:prstGeom prst="rect">
            <a:avLst/>
          </a:prstGeom>
          <a:noFill/>
        </p:spPr>
        <p:txBody>
          <a:bodyPr wrap="square" rtlCol="0">
            <a:spAutoFit/>
          </a:bodyPr>
          <a:lstStyle/>
          <a:p>
            <a:pPr marL="285750" indent="-285750">
              <a:buFont typeface="Arial" panose="020B0604020202020204" pitchFamily="34" charset="0"/>
              <a:buChar char="•"/>
            </a:pPr>
            <a:r>
              <a:rPr lang="en-AU" sz="3800" dirty="0"/>
              <a:t>Replacement cost</a:t>
            </a:r>
          </a:p>
        </p:txBody>
      </p:sp>
      <p:sp>
        <p:nvSpPr>
          <p:cNvPr id="34" name="TextBox 33">
            <a:extLst>
              <a:ext uri="{FF2B5EF4-FFF2-40B4-BE49-F238E27FC236}">
                <a16:creationId xmlns:a16="http://schemas.microsoft.com/office/drawing/2014/main" id="{B3326D50-DF64-465A-855E-0105F634D2D9}"/>
              </a:ext>
            </a:extLst>
          </p:cNvPr>
          <p:cNvSpPr txBox="1"/>
          <p:nvPr/>
        </p:nvSpPr>
        <p:spPr>
          <a:xfrm>
            <a:off x="203180" y="1630891"/>
            <a:ext cx="4572000" cy="2492990"/>
          </a:xfrm>
          <a:prstGeom prst="rect">
            <a:avLst/>
          </a:prstGeom>
          <a:noFill/>
        </p:spPr>
        <p:txBody>
          <a:bodyPr wrap="square">
            <a:spAutoFit/>
          </a:bodyPr>
          <a:lstStyle/>
          <a:p>
            <a:r>
              <a:rPr lang="en-AU" sz="2600" dirty="0"/>
              <a:t>“[…] loss in solution value given that the optimal cost-efficient solution cannot be protected and alternative solutions, with particular sites forcibly included or excluded, are needed”</a:t>
            </a:r>
          </a:p>
        </p:txBody>
      </p:sp>
      <p:sp>
        <p:nvSpPr>
          <p:cNvPr id="35" name="TextBox 34">
            <a:extLst>
              <a:ext uri="{FF2B5EF4-FFF2-40B4-BE49-F238E27FC236}">
                <a16:creationId xmlns:a16="http://schemas.microsoft.com/office/drawing/2014/main" id="{2FC3AC62-3D19-421B-BBD1-A11388BE6B5C}"/>
              </a:ext>
            </a:extLst>
          </p:cNvPr>
          <p:cNvSpPr txBox="1"/>
          <p:nvPr/>
        </p:nvSpPr>
        <p:spPr>
          <a:xfrm>
            <a:off x="2158410" y="4727123"/>
            <a:ext cx="6985590" cy="369332"/>
          </a:xfrm>
          <a:prstGeom prst="rect">
            <a:avLst/>
          </a:prstGeom>
          <a:noFill/>
        </p:spPr>
        <p:txBody>
          <a:bodyPr wrap="square" rtlCol="0">
            <a:spAutoFit/>
          </a:bodyPr>
          <a:lstStyle/>
          <a:p>
            <a:r>
              <a:rPr lang="en-AU" dirty="0" err="1"/>
              <a:t>Carbeza</a:t>
            </a:r>
            <a:r>
              <a:rPr lang="en-AU" dirty="0"/>
              <a:t> &amp; </a:t>
            </a:r>
            <a:r>
              <a:rPr lang="en-AU" dirty="0" err="1"/>
              <a:t>Moilanen</a:t>
            </a:r>
            <a:r>
              <a:rPr lang="en-AU" dirty="0"/>
              <a:t> (2006) Biol Cons, DOI:10.1016/j.biocon.2006.04.025</a:t>
            </a:r>
          </a:p>
        </p:txBody>
      </p:sp>
      <p:sp>
        <p:nvSpPr>
          <p:cNvPr id="3" name="Multiplication Sign 2">
            <a:extLst>
              <a:ext uri="{FF2B5EF4-FFF2-40B4-BE49-F238E27FC236}">
                <a16:creationId xmlns:a16="http://schemas.microsoft.com/office/drawing/2014/main" id="{82C70E27-0DA4-44DE-8747-ECF4E69A408C}"/>
              </a:ext>
            </a:extLst>
          </p:cNvPr>
          <p:cNvSpPr/>
          <p:nvPr/>
        </p:nvSpPr>
        <p:spPr>
          <a:xfrm>
            <a:off x="7469942" y="1736574"/>
            <a:ext cx="1648983" cy="1417380"/>
          </a:xfrm>
          <a:prstGeom prst="mathMultiply">
            <a:avLst/>
          </a:prstGeom>
          <a:solidFill>
            <a:srgbClr val="FF0000"/>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TextBox 67">
            <a:extLst>
              <a:ext uri="{FF2B5EF4-FFF2-40B4-BE49-F238E27FC236}">
                <a16:creationId xmlns:a16="http://schemas.microsoft.com/office/drawing/2014/main" id="{CEB868F3-FEFE-4B45-A4B2-D7EF0540981D}"/>
              </a:ext>
            </a:extLst>
          </p:cNvPr>
          <p:cNvSpPr txBox="1"/>
          <p:nvPr/>
        </p:nvSpPr>
        <p:spPr>
          <a:xfrm>
            <a:off x="5105557" y="867882"/>
            <a:ext cx="3912726" cy="830997"/>
          </a:xfrm>
          <a:prstGeom prst="rect">
            <a:avLst/>
          </a:prstGeom>
          <a:noFill/>
        </p:spPr>
        <p:txBody>
          <a:bodyPr wrap="square" rtlCol="0">
            <a:spAutoFit/>
          </a:bodyPr>
          <a:lstStyle/>
          <a:p>
            <a:pPr algn="ctr"/>
            <a:r>
              <a:rPr lang="en-AU" sz="2400" dirty="0"/>
              <a:t>Alternate solution 2: </a:t>
            </a:r>
          </a:p>
          <a:p>
            <a:pPr algn="ctr"/>
            <a:r>
              <a:rPr lang="en-AU" sz="2400" dirty="0"/>
              <a:t>1 extra  island needed</a:t>
            </a:r>
          </a:p>
        </p:txBody>
      </p:sp>
    </p:spTree>
    <p:extLst>
      <p:ext uri="{BB962C8B-B14F-4D97-AF65-F5344CB8AC3E}">
        <p14:creationId xmlns:p14="http://schemas.microsoft.com/office/powerpoint/2010/main" val="14303469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92AE2AC2-74CA-4DE9-A3A9-9B7A351D16E3}"/>
              </a:ext>
            </a:extLst>
          </p:cNvPr>
          <p:cNvGrpSpPr/>
          <p:nvPr/>
        </p:nvGrpSpPr>
        <p:grpSpPr>
          <a:xfrm>
            <a:off x="5303520" y="1527540"/>
            <a:ext cx="3689940" cy="2947710"/>
            <a:chOff x="5303520" y="1527540"/>
            <a:chExt cx="3689940" cy="2947710"/>
          </a:xfrm>
        </p:grpSpPr>
        <p:grpSp>
          <p:nvGrpSpPr>
            <p:cNvPr id="94" name="Group 93">
              <a:extLst>
                <a:ext uri="{FF2B5EF4-FFF2-40B4-BE49-F238E27FC236}">
                  <a16:creationId xmlns:a16="http://schemas.microsoft.com/office/drawing/2014/main" id="{C44BAAD1-3636-4190-A93A-C2D2F20BA865}"/>
                </a:ext>
              </a:extLst>
            </p:cNvPr>
            <p:cNvGrpSpPr/>
            <p:nvPr/>
          </p:nvGrpSpPr>
          <p:grpSpPr>
            <a:xfrm>
              <a:off x="5303520" y="1527540"/>
              <a:ext cx="3689940" cy="2947710"/>
              <a:chOff x="5303520" y="1527540"/>
              <a:chExt cx="3689940" cy="2947710"/>
            </a:xfrm>
          </p:grpSpPr>
          <p:grpSp>
            <p:nvGrpSpPr>
              <p:cNvPr id="98" name="Group 97">
                <a:extLst>
                  <a:ext uri="{FF2B5EF4-FFF2-40B4-BE49-F238E27FC236}">
                    <a16:creationId xmlns:a16="http://schemas.microsoft.com/office/drawing/2014/main" id="{97F3128C-1E8D-4937-A8BA-C45022D0D979}"/>
                  </a:ext>
                </a:extLst>
              </p:cNvPr>
              <p:cNvGrpSpPr/>
              <p:nvPr/>
            </p:nvGrpSpPr>
            <p:grpSpPr>
              <a:xfrm>
                <a:off x="5303520" y="1527540"/>
                <a:ext cx="3689940" cy="2947710"/>
                <a:chOff x="4209306" y="1245600"/>
                <a:chExt cx="4380294" cy="3499200"/>
              </a:xfrm>
            </p:grpSpPr>
            <p:sp>
              <p:nvSpPr>
                <p:cNvPr id="101" name="Rectangle 100">
                  <a:extLst>
                    <a:ext uri="{FF2B5EF4-FFF2-40B4-BE49-F238E27FC236}">
                      <a16:creationId xmlns:a16="http://schemas.microsoft.com/office/drawing/2014/main" id="{98BADAAD-1DEE-485C-B4F7-C0D13EC535D8}"/>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2" name="Oval 101">
                  <a:extLst>
                    <a:ext uri="{FF2B5EF4-FFF2-40B4-BE49-F238E27FC236}">
                      <a16:creationId xmlns:a16="http://schemas.microsoft.com/office/drawing/2014/main" id="{5A002DC1-7C65-4587-9BA0-D3E46534AB4D}"/>
                    </a:ext>
                  </a:extLst>
                </p:cNvPr>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3" name="Picture 102">
                  <a:extLst>
                    <a:ext uri="{FF2B5EF4-FFF2-40B4-BE49-F238E27FC236}">
                      <a16:creationId xmlns:a16="http://schemas.microsoft.com/office/drawing/2014/main" id="{9A8FFA3E-5CAD-4439-B183-EBDBB4212A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104" name="Group 103">
                  <a:extLst>
                    <a:ext uri="{FF2B5EF4-FFF2-40B4-BE49-F238E27FC236}">
                      <a16:creationId xmlns:a16="http://schemas.microsoft.com/office/drawing/2014/main" id="{C3C26095-F915-4003-9307-5B560FF0F573}"/>
                    </a:ext>
                  </a:extLst>
                </p:cNvPr>
                <p:cNvGrpSpPr/>
                <p:nvPr/>
              </p:nvGrpSpPr>
              <p:grpSpPr>
                <a:xfrm>
                  <a:off x="6257784" y="3791251"/>
                  <a:ext cx="785385" cy="659723"/>
                  <a:chOff x="6919200" y="3362400"/>
                  <a:chExt cx="785385" cy="659723"/>
                </a:xfrm>
              </p:grpSpPr>
              <p:sp>
                <p:nvSpPr>
                  <p:cNvPr id="120" name="Oval 119">
                    <a:extLst>
                      <a:ext uri="{FF2B5EF4-FFF2-40B4-BE49-F238E27FC236}">
                        <a16:creationId xmlns:a16="http://schemas.microsoft.com/office/drawing/2014/main" id="{918936DC-43DC-426B-8635-0252C8A1C989}"/>
                      </a:ext>
                    </a:extLst>
                  </p:cNvPr>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21" name="Picture 120">
                    <a:extLst>
                      <a:ext uri="{FF2B5EF4-FFF2-40B4-BE49-F238E27FC236}">
                        <a16:creationId xmlns:a16="http://schemas.microsoft.com/office/drawing/2014/main" id="{8B92A6D8-AB1D-4049-8628-97554950285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05" name="Oval 104">
                  <a:extLst>
                    <a:ext uri="{FF2B5EF4-FFF2-40B4-BE49-F238E27FC236}">
                      <a16:creationId xmlns:a16="http://schemas.microsoft.com/office/drawing/2014/main" id="{0746C514-3EEB-4347-82CA-67593E206FDB}"/>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6" name="Picture 105">
                  <a:extLst>
                    <a:ext uri="{FF2B5EF4-FFF2-40B4-BE49-F238E27FC236}">
                      <a16:creationId xmlns:a16="http://schemas.microsoft.com/office/drawing/2014/main" id="{B4629A27-3975-4834-B721-0FFF57F84A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107" name="Oval 106">
                  <a:extLst>
                    <a:ext uri="{FF2B5EF4-FFF2-40B4-BE49-F238E27FC236}">
                      <a16:creationId xmlns:a16="http://schemas.microsoft.com/office/drawing/2014/main" id="{ACC4D0E1-ACC0-4EA2-A587-F2975AF22FD7}"/>
                    </a:ext>
                  </a:extLst>
                </p:cNvPr>
                <p:cNvSpPr/>
                <p:nvPr/>
              </p:nvSpPr>
              <p:spPr>
                <a:xfrm>
                  <a:off x="4481823" y="3580729"/>
                  <a:ext cx="1236106" cy="105213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8" name="Picture 107">
                  <a:extLst>
                    <a:ext uri="{FF2B5EF4-FFF2-40B4-BE49-F238E27FC236}">
                      <a16:creationId xmlns:a16="http://schemas.microsoft.com/office/drawing/2014/main" id="{F7D02E8B-B1B5-413A-81D6-452938E0EA1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109" name="Oval 108">
                  <a:extLst>
                    <a:ext uri="{FF2B5EF4-FFF2-40B4-BE49-F238E27FC236}">
                      <a16:creationId xmlns:a16="http://schemas.microsoft.com/office/drawing/2014/main" id="{75694348-B2A3-4E3D-9A7F-4B26B3656905}"/>
                    </a:ext>
                  </a:extLst>
                </p:cNvPr>
                <p:cNvSpPr/>
                <p:nvPr/>
              </p:nvSpPr>
              <p:spPr>
                <a:xfrm>
                  <a:off x="6032664" y="1320117"/>
                  <a:ext cx="919678" cy="7725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0" name="Oval 109">
                  <a:extLst>
                    <a:ext uri="{FF2B5EF4-FFF2-40B4-BE49-F238E27FC236}">
                      <a16:creationId xmlns:a16="http://schemas.microsoft.com/office/drawing/2014/main" id="{BC3BE85B-AD08-4677-A0F8-904BB1511B07}"/>
                    </a:ext>
                  </a:extLst>
                </p:cNvPr>
                <p:cNvSpPr/>
                <p:nvPr/>
              </p:nvSpPr>
              <p:spPr>
                <a:xfrm>
                  <a:off x="7579737" y="2919012"/>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1" name="Group 110">
                  <a:extLst>
                    <a:ext uri="{FF2B5EF4-FFF2-40B4-BE49-F238E27FC236}">
                      <a16:creationId xmlns:a16="http://schemas.microsoft.com/office/drawing/2014/main" id="{6C05E179-D3BE-495E-96B6-B735BF902934}"/>
                    </a:ext>
                  </a:extLst>
                </p:cNvPr>
                <p:cNvGrpSpPr/>
                <p:nvPr/>
              </p:nvGrpSpPr>
              <p:grpSpPr>
                <a:xfrm>
                  <a:off x="6595012" y="2995200"/>
                  <a:ext cx="714664" cy="600318"/>
                  <a:chOff x="7579737" y="2919013"/>
                  <a:chExt cx="714664" cy="600318"/>
                </a:xfrm>
              </p:grpSpPr>
              <p:sp>
                <p:nvSpPr>
                  <p:cNvPr id="118" name="Oval 117">
                    <a:extLst>
                      <a:ext uri="{FF2B5EF4-FFF2-40B4-BE49-F238E27FC236}">
                        <a16:creationId xmlns:a16="http://schemas.microsoft.com/office/drawing/2014/main" id="{728CBECD-E607-49E9-8B78-A6B87EA8F44D}"/>
                      </a:ext>
                    </a:extLst>
                  </p:cNvPr>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9" name="Picture 118">
                    <a:extLst>
                      <a:ext uri="{FF2B5EF4-FFF2-40B4-BE49-F238E27FC236}">
                        <a16:creationId xmlns:a16="http://schemas.microsoft.com/office/drawing/2014/main" id="{655A0F1C-BE99-4D18-A4C6-AD7C014BAD56}"/>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112" name="Oval 111">
                  <a:extLst>
                    <a:ext uri="{FF2B5EF4-FFF2-40B4-BE49-F238E27FC236}">
                      <a16:creationId xmlns:a16="http://schemas.microsoft.com/office/drawing/2014/main" id="{96BA2807-90C5-4DFA-AB73-8E4800A0412E}"/>
                    </a:ext>
                  </a:extLst>
                </p:cNvPr>
                <p:cNvSpPr/>
                <p:nvPr/>
              </p:nvSpPr>
              <p:spPr>
                <a:xfrm>
                  <a:off x="7625945" y="3780880"/>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3" name="Group 112">
                  <a:extLst>
                    <a:ext uri="{FF2B5EF4-FFF2-40B4-BE49-F238E27FC236}">
                      <a16:creationId xmlns:a16="http://schemas.microsoft.com/office/drawing/2014/main" id="{1FC184E7-AD84-4028-88A1-548F2CF0354B}"/>
                    </a:ext>
                  </a:extLst>
                </p:cNvPr>
                <p:cNvGrpSpPr/>
                <p:nvPr/>
              </p:nvGrpSpPr>
              <p:grpSpPr>
                <a:xfrm>
                  <a:off x="5046843" y="2402034"/>
                  <a:ext cx="1222464" cy="1026871"/>
                  <a:chOff x="5046843" y="2402034"/>
                  <a:chExt cx="1222464" cy="1026871"/>
                </a:xfrm>
              </p:grpSpPr>
              <p:sp>
                <p:nvSpPr>
                  <p:cNvPr id="115" name="Oval 114">
                    <a:extLst>
                      <a:ext uri="{FF2B5EF4-FFF2-40B4-BE49-F238E27FC236}">
                        <a16:creationId xmlns:a16="http://schemas.microsoft.com/office/drawing/2014/main" id="{67CBDD61-8A09-49F0-AC83-BC3E0E323ABB}"/>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6" name="Picture 115">
                    <a:extLst>
                      <a:ext uri="{FF2B5EF4-FFF2-40B4-BE49-F238E27FC236}">
                        <a16:creationId xmlns:a16="http://schemas.microsoft.com/office/drawing/2014/main" id="{58E385B4-1290-4AAB-945F-406F649CCA9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117" name="Picture 116">
                    <a:extLst>
                      <a:ext uri="{FF2B5EF4-FFF2-40B4-BE49-F238E27FC236}">
                        <a16:creationId xmlns:a16="http://schemas.microsoft.com/office/drawing/2014/main" id="{725BEC94-B169-4316-8113-C332B4869B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114" name="Picture 113">
                  <a:extLst>
                    <a:ext uri="{FF2B5EF4-FFF2-40B4-BE49-F238E27FC236}">
                      <a16:creationId xmlns:a16="http://schemas.microsoft.com/office/drawing/2014/main" id="{6343836B-67AF-4E5D-972B-03A231A424E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99" name="Picture 98">
                <a:extLst>
                  <a:ext uri="{FF2B5EF4-FFF2-40B4-BE49-F238E27FC236}">
                    <a16:creationId xmlns:a16="http://schemas.microsoft.com/office/drawing/2014/main" id="{5E093F83-684C-4E06-86B0-54B48603E2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100" name="Picture 99">
                <a:extLst>
                  <a:ext uri="{FF2B5EF4-FFF2-40B4-BE49-F238E27FC236}">
                    <a16:creationId xmlns:a16="http://schemas.microsoft.com/office/drawing/2014/main" id="{1057C0B7-FB43-42B0-8A8E-958821A69FA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95" name="Picture 94">
              <a:extLst>
                <a:ext uri="{FF2B5EF4-FFF2-40B4-BE49-F238E27FC236}">
                  <a16:creationId xmlns:a16="http://schemas.microsoft.com/office/drawing/2014/main" id="{472D7028-7955-4AF3-9857-5F112AB0F4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96" name="Picture 95">
              <a:extLst>
                <a:ext uri="{FF2B5EF4-FFF2-40B4-BE49-F238E27FC236}">
                  <a16:creationId xmlns:a16="http://schemas.microsoft.com/office/drawing/2014/main" id="{E2C541CB-C364-45BC-B592-A4834AC066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97" name="Picture 96">
              <a:extLst>
                <a:ext uri="{FF2B5EF4-FFF2-40B4-BE49-F238E27FC236}">
                  <a16:creationId xmlns:a16="http://schemas.microsoft.com/office/drawing/2014/main" id="{513968EA-746C-4F9D-BB8E-43D2CC6F09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4" name="Title 1"/>
          <p:cNvSpPr>
            <a:spLocks noGrp="1"/>
          </p:cNvSpPr>
          <p:nvPr>
            <p:ph type="title"/>
          </p:nvPr>
        </p:nvSpPr>
        <p:spPr>
          <a:xfrm>
            <a:off x="457200" y="106541"/>
            <a:ext cx="8229600" cy="857250"/>
          </a:xfrm>
        </p:spPr>
        <p:txBody>
          <a:bodyPr>
            <a:normAutofit fontScale="90000"/>
          </a:bodyPr>
          <a:lstStyle/>
          <a:p>
            <a:r>
              <a:rPr lang="en-AU" dirty="0"/>
              <a:t>But what are the top priorities?</a:t>
            </a:r>
          </a:p>
        </p:txBody>
      </p:sp>
      <p:sp>
        <p:nvSpPr>
          <p:cNvPr id="2" name="TextBox 1">
            <a:extLst>
              <a:ext uri="{FF2B5EF4-FFF2-40B4-BE49-F238E27FC236}">
                <a16:creationId xmlns:a16="http://schemas.microsoft.com/office/drawing/2014/main" id="{0EEC7AD9-57B1-4227-99C6-4DF8530122E4}"/>
              </a:ext>
            </a:extLst>
          </p:cNvPr>
          <p:cNvSpPr txBox="1"/>
          <p:nvPr/>
        </p:nvSpPr>
        <p:spPr>
          <a:xfrm>
            <a:off x="229509" y="888029"/>
            <a:ext cx="4342491" cy="677108"/>
          </a:xfrm>
          <a:prstGeom prst="rect">
            <a:avLst/>
          </a:prstGeom>
          <a:noFill/>
        </p:spPr>
        <p:txBody>
          <a:bodyPr wrap="square" rtlCol="0">
            <a:spAutoFit/>
          </a:bodyPr>
          <a:lstStyle/>
          <a:p>
            <a:pPr marL="285750" indent="-285750">
              <a:buFont typeface="Arial" panose="020B0604020202020204" pitchFamily="34" charset="0"/>
              <a:buChar char="•"/>
            </a:pPr>
            <a:r>
              <a:rPr lang="en-AU" sz="3800" dirty="0"/>
              <a:t>Replacement cost</a:t>
            </a:r>
          </a:p>
        </p:txBody>
      </p:sp>
      <p:sp>
        <p:nvSpPr>
          <p:cNvPr id="34" name="TextBox 33">
            <a:extLst>
              <a:ext uri="{FF2B5EF4-FFF2-40B4-BE49-F238E27FC236}">
                <a16:creationId xmlns:a16="http://schemas.microsoft.com/office/drawing/2014/main" id="{B3326D50-DF64-465A-855E-0105F634D2D9}"/>
              </a:ext>
            </a:extLst>
          </p:cNvPr>
          <p:cNvSpPr txBox="1"/>
          <p:nvPr/>
        </p:nvSpPr>
        <p:spPr>
          <a:xfrm>
            <a:off x="203180" y="1630891"/>
            <a:ext cx="4572000" cy="2492990"/>
          </a:xfrm>
          <a:prstGeom prst="rect">
            <a:avLst/>
          </a:prstGeom>
          <a:noFill/>
        </p:spPr>
        <p:txBody>
          <a:bodyPr wrap="square">
            <a:spAutoFit/>
          </a:bodyPr>
          <a:lstStyle/>
          <a:p>
            <a:r>
              <a:rPr lang="en-AU" sz="2600" dirty="0"/>
              <a:t>“[…] loss in solution value given that the optimal cost-efficient solution cannot be protected and alternative solutions, with particular sites forcibly included or excluded, are needed”</a:t>
            </a:r>
          </a:p>
        </p:txBody>
      </p:sp>
      <p:sp>
        <p:nvSpPr>
          <p:cNvPr id="35" name="TextBox 34">
            <a:extLst>
              <a:ext uri="{FF2B5EF4-FFF2-40B4-BE49-F238E27FC236}">
                <a16:creationId xmlns:a16="http://schemas.microsoft.com/office/drawing/2014/main" id="{2FC3AC62-3D19-421B-BBD1-A11388BE6B5C}"/>
              </a:ext>
            </a:extLst>
          </p:cNvPr>
          <p:cNvSpPr txBox="1"/>
          <p:nvPr/>
        </p:nvSpPr>
        <p:spPr>
          <a:xfrm>
            <a:off x="2158410" y="4727123"/>
            <a:ext cx="6985590" cy="369332"/>
          </a:xfrm>
          <a:prstGeom prst="rect">
            <a:avLst/>
          </a:prstGeom>
          <a:noFill/>
        </p:spPr>
        <p:txBody>
          <a:bodyPr wrap="square" rtlCol="0">
            <a:spAutoFit/>
          </a:bodyPr>
          <a:lstStyle/>
          <a:p>
            <a:r>
              <a:rPr lang="en-AU" dirty="0" err="1"/>
              <a:t>Carbeza</a:t>
            </a:r>
            <a:r>
              <a:rPr lang="en-AU" dirty="0"/>
              <a:t> &amp; </a:t>
            </a:r>
            <a:r>
              <a:rPr lang="en-AU" dirty="0" err="1"/>
              <a:t>Moilanen</a:t>
            </a:r>
            <a:r>
              <a:rPr lang="en-AU" dirty="0"/>
              <a:t> (2006) Biol Cons, DOI:10.1016/j.biocon.2006.04.025</a:t>
            </a:r>
          </a:p>
        </p:txBody>
      </p:sp>
      <p:sp>
        <p:nvSpPr>
          <p:cNvPr id="128" name="TextBox 127">
            <a:extLst>
              <a:ext uri="{FF2B5EF4-FFF2-40B4-BE49-F238E27FC236}">
                <a16:creationId xmlns:a16="http://schemas.microsoft.com/office/drawing/2014/main" id="{93F7CDBE-3899-404E-A22B-4CFD7D205E7E}"/>
              </a:ext>
            </a:extLst>
          </p:cNvPr>
          <p:cNvSpPr txBox="1"/>
          <p:nvPr/>
        </p:nvSpPr>
        <p:spPr>
          <a:xfrm>
            <a:off x="6572260" y="963010"/>
            <a:ext cx="1609421" cy="523220"/>
          </a:xfrm>
          <a:prstGeom prst="rect">
            <a:avLst/>
          </a:prstGeom>
          <a:noFill/>
        </p:spPr>
        <p:txBody>
          <a:bodyPr wrap="square" rtlCol="0">
            <a:spAutoFit/>
          </a:bodyPr>
          <a:lstStyle/>
          <a:p>
            <a:r>
              <a:rPr lang="en-AU" sz="2800" dirty="0"/>
              <a:t>It’s a </a:t>
            </a:r>
            <a:r>
              <a:rPr lang="en-AU" sz="2800" dirty="0" smtClean="0"/>
              <a:t>tie?</a:t>
            </a:r>
            <a:endParaRPr lang="en-AU" sz="2800" dirty="0"/>
          </a:p>
        </p:txBody>
      </p:sp>
      <p:sp>
        <p:nvSpPr>
          <p:cNvPr id="42" name="Star: 5 Points 41">
            <a:extLst>
              <a:ext uri="{FF2B5EF4-FFF2-40B4-BE49-F238E27FC236}">
                <a16:creationId xmlns:a16="http://schemas.microsoft.com/office/drawing/2014/main" id="{1FF9E74A-285D-479C-83C5-9FEC56E6A60B}"/>
              </a:ext>
            </a:extLst>
          </p:cNvPr>
          <p:cNvSpPr/>
          <p:nvPr/>
        </p:nvSpPr>
        <p:spPr>
          <a:xfrm>
            <a:off x="5312036" y="3236338"/>
            <a:ext cx="638911" cy="51660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Star: 5 Points 42">
            <a:extLst>
              <a:ext uri="{FF2B5EF4-FFF2-40B4-BE49-F238E27FC236}">
                <a16:creationId xmlns:a16="http://schemas.microsoft.com/office/drawing/2014/main" id="{8099E866-11C1-4ED1-A732-451F1B1DEEA3}"/>
              </a:ext>
            </a:extLst>
          </p:cNvPr>
          <p:cNvSpPr/>
          <p:nvPr/>
        </p:nvSpPr>
        <p:spPr>
          <a:xfrm>
            <a:off x="7654133" y="1522986"/>
            <a:ext cx="638911" cy="51660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559578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92AE2AC2-74CA-4DE9-A3A9-9B7A351D16E3}"/>
              </a:ext>
            </a:extLst>
          </p:cNvPr>
          <p:cNvGrpSpPr/>
          <p:nvPr/>
        </p:nvGrpSpPr>
        <p:grpSpPr>
          <a:xfrm>
            <a:off x="5303520" y="1527540"/>
            <a:ext cx="3689940" cy="2947710"/>
            <a:chOff x="5303520" y="1527540"/>
            <a:chExt cx="3689940" cy="2947710"/>
          </a:xfrm>
        </p:grpSpPr>
        <p:grpSp>
          <p:nvGrpSpPr>
            <p:cNvPr id="94" name="Group 93">
              <a:extLst>
                <a:ext uri="{FF2B5EF4-FFF2-40B4-BE49-F238E27FC236}">
                  <a16:creationId xmlns:a16="http://schemas.microsoft.com/office/drawing/2014/main" id="{C44BAAD1-3636-4190-A93A-C2D2F20BA865}"/>
                </a:ext>
              </a:extLst>
            </p:cNvPr>
            <p:cNvGrpSpPr/>
            <p:nvPr/>
          </p:nvGrpSpPr>
          <p:grpSpPr>
            <a:xfrm>
              <a:off x="5303520" y="1527540"/>
              <a:ext cx="3689940" cy="2947710"/>
              <a:chOff x="5303520" y="1527540"/>
              <a:chExt cx="3689940" cy="2947710"/>
            </a:xfrm>
          </p:grpSpPr>
          <p:grpSp>
            <p:nvGrpSpPr>
              <p:cNvPr id="98" name="Group 97">
                <a:extLst>
                  <a:ext uri="{FF2B5EF4-FFF2-40B4-BE49-F238E27FC236}">
                    <a16:creationId xmlns:a16="http://schemas.microsoft.com/office/drawing/2014/main" id="{97F3128C-1E8D-4937-A8BA-C45022D0D979}"/>
                  </a:ext>
                </a:extLst>
              </p:cNvPr>
              <p:cNvGrpSpPr/>
              <p:nvPr/>
            </p:nvGrpSpPr>
            <p:grpSpPr>
              <a:xfrm>
                <a:off x="5303520" y="1527540"/>
                <a:ext cx="3689940" cy="2947710"/>
                <a:chOff x="4209306" y="1245600"/>
                <a:chExt cx="4380294" cy="3499200"/>
              </a:xfrm>
            </p:grpSpPr>
            <p:sp>
              <p:nvSpPr>
                <p:cNvPr id="101" name="Rectangle 100">
                  <a:extLst>
                    <a:ext uri="{FF2B5EF4-FFF2-40B4-BE49-F238E27FC236}">
                      <a16:creationId xmlns:a16="http://schemas.microsoft.com/office/drawing/2014/main" id="{98BADAAD-1DEE-485C-B4F7-C0D13EC535D8}"/>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2" name="Oval 101">
                  <a:extLst>
                    <a:ext uri="{FF2B5EF4-FFF2-40B4-BE49-F238E27FC236}">
                      <a16:creationId xmlns:a16="http://schemas.microsoft.com/office/drawing/2014/main" id="{5A002DC1-7C65-4587-9BA0-D3E46534AB4D}"/>
                    </a:ext>
                  </a:extLst>
                </p:cNvPr>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3" name="Picture 102">
                  <a:extLst>
                    <a:ext uri="{FF2B5EF4-FFF2-40B4-BE49-F238E27FC236}">
                      <a16:creationId xmlns:a16="http://schemas.microsoft.com/office/drawing/2014/main" id="{9A8FFA3E-5CAD-4439-B183-EBDBB4212A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104" name="Group 103">
                  <a:extLst>
                    <a:ext uri="{FF2B5EF4-FFF2-40B4-BE49-F238E27FC236}">
                      <a16:creationId xmlns:a16="http://schemas.microsoft.com/office/drawing/2014/main" id="{C3C26095-F915-4003-9307-5B560FF0F573}"/>
                    </a:ext>
                  </a:extLst>
                </p:cNvPr>
                <p:cNvGrpSpPr/>
                <p:nvPr/>
              </p:nvGrpSpPr>
              <p:grpSpPr>
                <a:xfrm>
                  <a:off x="6257784" y="3791251"/>
                  <a:ext cx="785385" cy="659723"/>
                  <a:chOff x="6919200" y="3362400"/>
                  <a:chExt cx="785385" cy="659723"/>
                </a:xfrm>
              </p:grpSpPr>
              <p:sp>
                <p:nvSpPr>
                  <p:cNvPr id="120" name="Oval 119">
                    <a:extLst>
                      <a:ext uri="{FF2B5EF4-FFF2-40B4-BE49-F238E27FC236}">
                        <a16:creationId xmlns:a16="http://schemas.microsoft.com/office/drawing/2014/main" id="{918936DC-43DC-426B-8635-0252C8A1C989}"/>
                      </a:ext>
                    </a:extLst>
                  </p:cNvPr>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21" name="Picture 120">
                    <a:extLst>
                      <a:ext uri="{FF2B5EF4-FFF2-40B4-BE49-F238E27FC236}">
                        <a16:creationId xmlns:a16="http://schemas.microsoft.com/office/drawing/2014/main" id="{8B92A6D8-AB1D-4049-8628-97554950285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05" name="Oval 104">
                  <a:extLst>
                    <a:ext uri="{FF2B5EF4-FFF2-40B4-BE49-F238E27FC236}">
                      <a16:creationId xmlns:a16="http://schemas.microsoft.com/office/drawing/2014/main" id="{0746C514-3EEB-4347-82CA-67593E206FDB}"/>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6" name="Picture 105">
                  <a:extLst>
                    <a:ext uri="{FF2B5EF4-FFF2-40B4-BE49-F238E27FC236}">
                      <a16:creationId xmlns:a16="http://schemas.microsoft.com/office/drawing/2014/main" id="{B4629A27-3975-4834-B721-0FFF57F84A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107" name="Oval 106">
                  <a:extLst>
                    <a:ext uri="{FF2B5EF4-FFF2-40B4-BE49-F238E27FC236}">
                      <a16:creationId xmlns:a16="http://schemas.microsoft.com/office/drawing/2014/main" id="{ACC4D0E1-ACC0-4EA2-A587-F2975AF22FD7}"/>
                    </a:ext>
                  </a:extLst>
                </p:cNvPr>
                <p:cNvSpPr/>
                <p:nvPr/>
              </p:nvSpPr>
              <p:spPr>
                <a:xfrm>
                  <a:off x="4481823" y="3580729"/>
                  <a:ext cx="1236106" cy="105213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8" name="Picture 107">
                  <a:extLst>
                    <a:ext uri="{FF2B5EF4-FFF2-40B4-BE49-F238E27FC236}">
                      <a16:creationId xmlns:a16="http://schemas.microsoft.com/office/drawing/2014/main" id="{F7D02E8B-B1B5-413A-81D6-452938E0EA1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109" name="Oval 108">
                  <a:extLst>
                    <a:ext uri="{FF2B5EF4-FFF2-40B4-BE49-F238E27FC236}">
                      <a16:creationId xmlns:a16="http://schemas.microsoft.com/office/drawing/2014/main" id="{75694348-B2A3-4E3D-9A7F-4B26B3656905}"/>
                    </a:ext>
                  </a:extLst>
                </p:cNvPr>
                <p:cNvSpPr/>
                <p:nvPr/>
              </p:nvSpPr>
              <p:spPr>
                <a:xfrm>
                  <a:off x="6032664" y="1320117"/>
                  <a:ext cx="919678" cy="7725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0" name="Oval 109">
                  <a:extLst>
                    <a:ext uri="{FF2B5EF4-FFF2-40B4-BE49-F238E27FC236}">
                      <a16:creationId xmlns:a16="http://schemas.microsoft.com/office/drawing/2014/main" id="{BC3BE85B-AD08-4677-A0F8-904BB1511B07}"/>
                    </a:ext>
                  </a:extLst>
                </p:cNvPr>
                <p:cNvSpPr/>
                <p:nvPr/>
              </p:nvSpPr>
              <p:spPr>
                <a:xfrm>
                  <a:off x="7579737" y="2919012"/>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1" name="Group 110">
                  <a:extLst>
                    <a:ext uri="{FF2B5EF4-FFF2-40B4-BE49-F238E27FC236}">
                      <a16:creationId xmlns:a16="http://schemas.microsoft.com/office/drawing/2014/main" id="{6C05E179-D3BE-495E-96B6-B735BF902934}"/>
                    </a:ext>
                  </a:extLst>
                </p:cNvPr>
                <p:cNvGrpSpPr/>
                <p:nvPr/>
              </p:nvGrpSpPr>
              <p:grpSpPr>
                <a:xfrm>
                  <a:off x="6595012" y="2995200"/>
                  <a:ext cx="714664" cy="600318"/>
                  <a:chOff x="7579737" y="2919013"/>
                  <a:chExt cx="714664" cy="600318"/>
                </a:xfrm>
              </p:grpSpPr>
              <p:sp>
                <p:nvSpPr>
                  <p:cNvPr id="118" name="Oval 117">
                    <a:extLst>
                      <a:ext uri="{FF2B5EF4-FFF2-40B4-BE49-F238E27FC236}">
                        <a16:creationId xmlns:a16="http://schemas.microsoft.com/office/drawing/2014/main" id="{728CBECD-E607-49E9-8B78-A6B87EA8F44D}"/>
                      </a:ext>
                    </a:extLst>
                  </p:cNvPr>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9" name="Picture 118">
                    <a:extLst>
                      <a:ext uri="{FF2B5EF4-FFF2-40B4-BE49-F238E27FC236}">
                        <a16:creationId xmlns:a16="http://schemas.microsoft.com/office/drawing/2014/main" id="{655A0F1C-BE99-4D18-A4C6-AD7C014BAD56}"/>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112" name="Oval 111">
                  <a:extLst>
                    <a:ext uri="{FF2B5EF4-FFF2-40B4-BE49-F238E27FC236}">
                      <a16:creationId xmlns:a16="http://schemas.microsoft.com/office/drawing/2014/main" id="{96BA2807-90C5-4DFA-AB73-8E4800A0412E}"/>
                    </a:ext>
                  </a:extLst>
                </p:cNvPr>
                <p:cNvSpPr/>
                <p:nvPr/>
              </p:nvSpPr>
              <p:spPr>
                <a:xfrm>
                  <a:off x="7625945" y="3780880"/>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3" name="Group 112">
                  <a:extLst>
                    <a:ext uri="{FF2B5EF4-FFF2-40B4-BE49-F238E27FC236}">
                      <a16:creationId xmlns:a16="http://schemas.microsoft.com/office/drawing/2014/main" id="{1FC184E7-AD84-4028-88A1-548F2CF0354B}"/>
                    </a:ext>
                  </a:extLst>
                </p:cNvPr>
                <p:cNvGrpSpPr/>
                <p:nvPr/>
              </p:nvGrpSpPr>
              <p:grpSpPr>
                <a:xfrm>
                  <a:off x="5046843" y="2402034"/>
                  <a:ext cx="1222464" cy="1026871"/>
                  <a:chOff x="5046843" y="2402034"/>
                  <a:chExt cx="1222464" cy="1026871"/>
                </a:xfrm>
              </p:grpSpPr>
              <p:sp>
                <p:nvSpPr>
                  <p:cNvPr id="115" name="Oval 114">
                    <a:extLst>
                      <a:ext uri="{FF2B5EF4-FFF2-40B4-BE49-F238E27FC236}">
                        <a16:creationId xmlns:a16="http://schemas.microsoft.com/office/drawing/2014/main" id="{67CBDD61-8A09-49F0-AC83-BC3E0E323ABB}"/>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6" name="Picture 115">
                    <a:extLst>
                      <a:ext uri="{FF2B5EF4-FFF2-40B4-BE49-F238E27FC236}">
                        <a16:creationId xmlns:a16="http://schemas.microsoft.com/office/drawing/2014/main" id="{58E385B4-1290-4AAB-945F-406F649CCA9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117" name="Picture 116">
                    <a:extLst>
                      <a:ext uri="{FF2B5EF4-FFF2-40B4-BE49-F238E27FC236}">
                        <a16:creationId xmlns:a16="http://schemas.microsoft.com/office/drawing/2014/main" id="{725BEC94-B169-4316-8113-C332B4869B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114" name="Picture 113">
                  <a:extLst>
                    <a:ext uri="{FF2B5EF4-FFF2-40B4-BE49-F238E27FC236}">
                      <a16:creationId xmlns:a16="http://schemas.microsoft.com/office/drawing/2014/main" id="{6343836B-67AF-4E5D-972B-03A231A424E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99" name="Picture 98">
                <a:extLst>
                  <a:ext uri="{FF2B5EF4-FFF2-40B4-BE49-F238E27FC236}">
                    <a16:creationId xmlns:a16="http://schemas.microsoft.com/office/drawing/2014/main" id="{5E093F83-684C-4E06-86B0-54B48603E2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100" name="Picture 99">
                <a:extLst>
                  <a:ext uri="{FF2B5EF4-FFF2-40B4-BE49-F238E27FC236}">
                    <a16:creationId xmlns:a16="http://schemas.microsoft.com/office/drawing/2014/main" id="{1057C0B7-FB43-42B0-8A8E-958821A69FA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95" name="Picture 94">
              <a:extLst>
                <a:ext uri="{FF2B5EF4-FFF2-40B4-BE49-F238E27FC236}">
                  <a16:creationId xmlns:a16="http://schemas.microsoft.com/office/drawing/2014/main" id="{472D7028-7955-4AF3-9857-5F112AB0F4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96" name="Picture 95">
              <a:extLst>
                <a:ext uri="{FF2B5EF4-FFF2-40B4-BE49-F238E27FC236}">
                  <a16:creationId xmlns:a16="http://schemas.microsoft.com/office/drawing/2014/main" id="{E2C541CB-C364-45BC-B592-A4834AC066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97" name="Picture 96">
              <a:extLst>
                <a:ext uri="{FF2B5EF4-FFF2-40B4-BE49-F238E27FC236}">
                  <a16:creationId xmlns:a16="http://schemas.microsoft.com/office/drawing/2014/main" id="{513968EA-746C-4F9D-BB8E-43D2CC6F09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4" name="Title 1"/>
          <p:cNvSpPr>
            <a:spLocks noGrp="1"/>
          </p:cNvSpPr>
          <p:nvPr>
            <p:ph type="title"/>
          </p:nvPr>
        </p:nvSpPr>
        <p:spPr>
          <a:xfrm>
            <a:off x="457200" y="106541"/>
            <a:ext cx="8229600" cy="857250"/>
          </a:xfrm>
        </p:spPr>
        <p:txBody>
          <a:bodyPr>
            <a:normAutofit fontScale="90000"/>
          </a:bodyPr>
          <a:lstStyle/>
          <a:p>
            <a:r>
              <a:rPr lang="en-AU" dirty="0"/>
              <a:t>But what are the top priorities?</a:t>
            </a:r>
          </a:p>
        </p:txBody>
      </p:sp>
      <p:sp>
        <p:nvSpPr>
          <p:cNvPr id="2" name="TextBox 1">
            <a:extLst>
              <a:ext uri="{FF2B5EF4-FFF2-40B4-BE49-F238E27FC236}">
                <a16:creationId xmlns:a16="http://schemas.microsoft.com/office/drawing/2014/main" id="{0EEC7AD9-57B1-4227-99C6-4DF8530122E4}"/>
              </a:ext>
            </a:extLst>
          </p:cNvPr>
          <p:cNvSpPr txBox="1"/>
          <p:nvPr/>
        </p:nvSpPr>
        <p:spPr>
          <a:xfrm>
            <a:off x="229509" y="888029"/>
            <a:ext cx="4342491" cy="677108"/>
          </a:xfrm>
          <a:prstGeom prst="rect">
            <a:avLst/>
          </a:prstGeom>
          <a:noFill/>
        </p:spPr>
        <p:txBody>
          <a:bodyPr wrap="square" rtlCol="0">
            <a:spAutoFit/>
          </a:bodyPr>
          <a:lstStyle/>
          <a:p>
            <a:pPr marL="285750" indent="-285750">
              <a:buFont typeface="Arial" panose="020B0604020202020204" pitchFamily="34" charset="0"/>
              <a:buChar char="•"/>
            </a:pPr>
            <a:r>
              <a:rPr lang="en-AU" sz="3800" dirty="0"/>
              <a:t>Replacement cost</a:t>
            </a:r>
          </a:p>
        </p:txBody>
      </p:sp>
      <p:sp>
        <p:nvSpPr>
          <p:cNvPr id="35" name="TextBox 34">
            <a:extLst>
              <a:ext uri="{FF2B5EF4-FFF2-40B4-BE49-F238E27FC236}">
                <a16:creationId xmlns:a16="http://schemas.microsoft.com/office/drawing/2014/main" id="{2FC3AC62-3D19-421B-BBD1-A11388BE6B5C}"/>
              </a:ext>
            </a:extLst>
          </p:cNvPr>
          <p:cNvSpPr txBox="1"/>
          <p:nvPr/>
        </p:nvSpPr>
        <p:spPr>
          <a:xfrm>
            <a:off x="2158410" y="4727123"/>
            <a:ext cx="6985590" cy="369332"/>
          </a:xfrm>
          <a:prstGeom prst="rect">
            <a:avLst/>
          </a:prstGeom>
          <a:noFill/>
        </p:spPr>
        <p:txBody>
          <a:bodyPr wrap="square" rtlCol="0">
            <a:spAutoFit/>
          </a:bodyPr>
          <a:lstStyle/>
          <a:p>
            <a:r>
              <a:rPr lang="en-AU" dirty="0" err="1"/>
              <a:t>Carbeza</a:t>
            </a:r>
            <a:r>
              <a:rPr lang="en-AU" dirty="0"/>
              <a:t> &amp; </a:t>
            </a:r>
            <a:r>
              <a:rPr lang="en-AU" dirty="0" err="1"/>
              <a:t>Moilanen</a:t>
            </a:r>
            <a:r>
              <a:rPr lang="en-AU" dirty="0"/>
              <a:t> (2006) Biol Cons, DOI:10.1016/j.biocon.2006.04.025</a:t>
            </a:r>
          </a:p>
        </p:txBody>
      </p:sp>
      <p:sp>
        <p:nvSpPr>
          <p:cNvPr id="36" name="TextBox 35">
            <a:extLst>
              <a:ext uri="{FF2B5EF4-FFF2-40B4-BE49-F238E27FC236}">
                <a16:creationId xmlns:a16="http://schemas.microsoft.com/office/drawing/2014/main" id="{4AC6AF4C-DA02-4FE0-8AB1-9D2F936D1792}"/>
              </a:ext>
            </a:extLst>
          </p:cNvPr>
          <p:cNvSpPr txBox="1"/>
          <p:nvPr/>
        </p:nvSpPr>
        <p:spPr>
          <a:xfrm>
            <a:off x="200814" y="1658965"/>
            <a:ext cx="4898416" cy="2092881"/>
          </a:xfrm>
          <a:prstGeom prst="rect">
            <a:avLst/>
          </a:prstGeom>
          <a:noFill/>
        </p:spPr>
        <p:txBody>
          <a:bodyPr wrap="square">
            <a:spAutoFit/>
          </a:bodyPr>
          <a:lstStyle/>
          <a:p>
            <a:r>
              <a:rPr lang="en-AU" sz="2600" dirty="0"/>
              <a:t>Different from irreplaceability because it accounts for lost efficiency, so priorities change if we wanted to minimize total cost (instead of just number of islands)</a:t>
            </a:r>
          </a:p>
        </p:txBody>
      </p:sp>
      <p:sp>
        <p:nvSpPr>
          <p:cNvPr id="38" name="TextBox 37">
            <a:extLst>
              <a:ext uri="{FF2B5EF4-FFF2-40B4-BE49-F238E27FC236}">
                <a16:creationId xmlns:a16="http://schemas.microsoft.com/office/drawing/2014/main" id="{949973D7-77DB-452E-9B69-63435207AE7F}"/>
              </a:ext>
            </a:extLst>
          </p:cNvPr>
          <p:cNvSpPr txBox="1"/>
          <p:nvPr/>
        </p:nvSpPr>
        <p:spPr>
          <a:xfrm>
            <a:off x="5927609" y="1942999"/>
            <a:ext cx="740067" cy="523220"/>
          </a:xfrm>
          <a:prstGeom prst="rect">
            <a:avLst/>
          </a:prstGeom>
          <a:noFill/>
        </p:spPr>
        <p:txBody>
          <a:bodyPr wrap="square" rtlCol="0">
            <a:spAutoFit/>
          </a:bodyPr>
          <a:lstStyle/>
          <a:p>
            <a:r>
              <a:rPr lang="en-AU" sz="2800" b="1" dirty="0"/>
              <a:t>$$$</a:t>
            </a:r>
          </a:p>
        </p:txBody>
      </p:sp>
      <p:sp>
        <p:nvSpPr>
          <p:cNvPr id="39" name="TextBox 38">
            <a:extLst>
              <a:ext uri="{FF2B5EF4-FFF2-40B4-BE49-F238E27FC236}">
                <a16:creationId xmlns:a16="http://schemas.microsoft.com/office/drawing/2014/main" id="{5E5B4419-7060-4D0F-8F4B-655CE90B0633}"/>
              </a:ext>
            </a:extLst>
          </p:cNvPr>
          <p:cNvSpPr txBox="1"/>
          <p:nvPr/>
        </p:nvSpPr>
        <p:spPr>
          <a:xfrm>
            <a:off x="6373360" y="1488805"/>
            <a:ext cx="783270" cy="523220"/>
          </a:xfrm>
          <a:prstGeom prst="rect">
            <a:avLst/>
          </a:prstGeom>
          <a:noFill/>
        </p:spPr>
        <p:txBody>
          <a:bodyPr wrap="square" rtlCol="0">
            <a:spAutoFit/>
          </a:bodyPr>
          <a:lstStyle/>
          <a:p>
            <a:r>
              <a:rPr lang="en-AU" sz="2800" b="1" dirty="0" smtClean="0"/>
              <a:t>$$$</a:t>
            </a:r>
            <a:endParaRPr lang="en-AU" sz="2800" b="1" dirty="0"/>
          </a:p>
        </p:txBody>
      </p:sp>
      <p:sp>
        <p:nvSpPr>
          <p:cNvPr id="40" name="TextBox 39">
            <a:extLst>
              <a:ext uri="{FF2B5EF4-FFF2-40B4-BE49-F238E27FC236}">
                <a16:creationId xmlns:a16="http://schemas.microsoft.com/office/drawing/2014/main" id="{C8557DF9-5A5A-4972-9C5C-4E0176E69239}"/>
              </a:ext>
            </a:extLst>
          </p:cNvPr>
          <p:cNvSpPr txBox="1"/>
          <p:nvPr/>
        </p:nvSpPr>
        <p:spPr>
          <a:xfrm>
            <a:off x="8230812" y="2060705"/>
            <a:ext cx="552899" cy="523220"/>
          </a:xfrm>
          <a:prstGeom prst="rect">
            <a:avLst/>
          </a:prstGeom>
          <a:noFill/>
        </p:spPr>
        <p:txBody>
          <a:bodyPr wrap="square" rtlCol="0">
            <a:spAutoFit/>
          </a:bodyPr>
          <a:lstStyle/>
          <a:p>
            <a:r>
              <a:rPr lang="en-AU" sz="2800" b="1" dirty="0"/>
              <a:t>$$</a:t>
            </a:r>
          </a:p>
        </p:txBody>
      </p:sp>
      <p:sp>
        <p:nvSpPr>
          <p:cNvPr id="41" name="TextBox 40">
            <a:extLst>
              <a:ext uri="{FF2B5EF4-FFF2-40B4-BE49-F238E27FC236}">
                <a16:creationId xmlns:a16="http://schemas.microsoft.com/office/drawing/2014/main" id="{A18D2755-459B-45D0-A4EE-A14222ADC01A}"/>
              </a:ext>
            </a:extLst>
          </p:cNvPr>
          <p:cNvSpPr txBox="1"/>
          <p:nvPr/>
        </p:nvSpPr>
        <p:spPr>
          <a:xfrm>
            <a:off x="6159317" y="2415863"/>
            <a:ext cx="438316" cy="523220"/>
          </a:xfrm>
          <a:prstGeom prst="rect">
            <a:avLst/>
          </a:prstGeom>
          <a:noFill/>
        </p:spPr>
        <p:txBody>
          <a:bodyPr wrap="square" rtlCol="0">
            <a:spAutoFit/>
          </a:bodyPr>
          <a:lstStyle/>
          <a:p>
            <a:r>
              <a:rPr lang="en-AU" sz="2800" b="1" dirty="0"/>
              <a:t>$</a:t>
            </a:r>
          </a:p>
        </p:txBody>
      </p:sp>
      <p:sp>
        <p:nvSpPr>
          <p:cNvPr id="42" name="TextBox 41">
            <a:extLst>
              <a:ext uri="{FF2B5EF4-FFF2-40B4-BE49-F238E27FC236}">
                <a16:creationId xmlns:a16="http://schemas.microsoft.com/office/drawing/2014/main" id="{83C431DE-40E5-492A-8DE2-161324DF1721}"/>
              </a:ext>
            </a:extLst>
          </p:cNvPr>
          <p:cNvSpPr txBox="1"/>
          <p:nvPr/>
        </p:nvSpPr>
        <p:spPr>
          <a:xfrm>
            <a:off x="7968892" y="2768254"/>
            <a:ext cx="438316" cy="523220"/>
          </a:xfrm>
          <a:prstGeom prst="rect">
            <a:avLst/>
          </a:prstGeom>
          <a:noFill/>
        </p:spPr>
        <p:txBody>
          <a:bodyPr wrap="square" rtlCol="0">
            <a:spAutoFit/>
          </a:bodyPr>
          <a:lstStyle/>
          <a:p>
            <a:r>
              <a:rPr lang="en-AU" sz="2800" b="1" dirty="0"/>
              <a:t>$</a:t>
            </a:r>
          </a:p>
        </p:txBody>
      </p:sp>
      <p:sp>
        <p:nvSpPr>
          <p:cNvPr id="43" name="TextBox 42">
            <a:extLst>
              <a:ext uri="{FF2B5EF4-FFF2-40B4-BE49-F238E27FC236}">
                <a16:creationId xmlns:a16="http://schemas.microsoft.com/office/drawing/2014/main" id="{9A42DD10-224B-4F1C-9875-F9420C62C7E2}"/>
              </a:ext>
            </a:extLst>
          </p:cNvPr>
          <p:cNvSpPr txBox="1"/>
          <p:nvPr/>
        </p:nvSpPr>
        <p:spPr>
          <a:xfrm>
            <a:off x="7178311" y="2748103"/>
            <a:ext cx="438316" cy="523220"/>
          </a:xfrm>
          <a:prstGeom prst="rect">
            <a:avLst/>
          </a:prstGeom>
          <a:noFill/>
        </p:spPr>
        <p:txBody>
          <a:bodyPr wrap="square" rtlCol="0">
            <a:spAutoFit/>
          </a:bodyPr>
          <a:lstStyle/>
          <a:p>
            <a:r>
              <a:rPr lang="en-AU" sz="2800" b="1" dirty="0"/>
              <a:t>$</a:t>
            </a:r>
          </a:p>
        </p:txBody>
      </p:sp>
      <p:sp>
        <p:nvSpPr>
          <p:cNvPr id="44" name="TextBox 43">
            <a:extLst>
              <a:ext uri="{FF2B5EF4-FFF2-40B4-BE49-F238E27FC236}">
                <a16:creationId xmlns:a16="http://schemas.microsoft.com/office/drawing/2014/main" id="{DFC31D8E-8881-404B-9709-88EE47F439D3}"/>
              </a:ext>
            </a:extLst>
          </p:cNvPr>
          <p:cNvSpPr txBox="1"/>
          <p:nvPr/>
        </p:nvSpPr>
        <p:spPr>
          <a:xfrm>
            <a:off x="7992118" y="3475608"/>
            <a:ext cx="379125" cy="523220"/>
          </a:xfrm>
          <a:prstGeom prst="rect">
            <a:avLst/>
          </a:prstGeom>
          <a:noFill/>
        </p:spPr>
        <p:txBody>
          <a:bodyPr wrap="square" rtlCol="0">
            <a:spAutoFit/>
          </a:bodyPr>
          <a:lstStyle/>
          <a:p>
            <a:r>
              <a:rPr lang="en-AU" sz="2800" b="1" dirty="0"/>
              <a:t>$</a:t>
            </a:r>
          </a:p>
        </p:txBody>
      </p:sp>
      <p:sp>
        <p:nvSpPr>
          <p:cNvPr id="45" name="TextBox 44">
            <a:extLst>
              <a:ext uri="{FF2B5EF4-FFF2-40B4-BE49-F238E27FC236}">
                <a16:creationId xmlns:a16="http://schemas.microsoft.com/office/drawing/2014/main" id="{5605A41A-307C-4E2E-A607-E1F2FB42A6D1}"/>
              </a:ext>
            </a:extLst>
          </p:cNvPr>
          <p:cNvSpPr txBox="1"/>
          <p:nvPr/>
        </p:nvSpPr>
        <p:spPr>
          <a:xfrm>
            <a:off x="6079909" y="3795366"/>
            <a:ext cx="438316" cy="523220"/>
          </a:xfrm>
          <a:prstGeom prst="rect">
            <a:avLst/>
          </a:prstGeom>
          <a:noFill/>
        </p:spPr>
        <p:txBody>
          <a:bodyPr wrap="square" rtlCol="0">
            <a:spAutoFit/>
          </a:bodyPr>
          <a:lstStyle/>
          <a:p>
            <a:r>
              <a:rPr lang="en-AU" sz="2800" b="1" dirty="0"/>
              <a:t>$</a:t>
            </a:r>
          </a:p>
        </p:txBody>
      </p:sp>
      <p:sp>
        <p:nvSpPr>
          <p:cNvPr id="46" name="TextBox 45">
            <a:extLst>
              <a:ext uri="{FF2B5EF4-FFF2-40B4-BE49-F238E27FC236}">
                <a16:creationId xmlns:a16="http://schemas.microsoft.com/office/drawing/2014/main" id="{F60CAA8A-0568-45A8-8CFB-54021A80CD9B}"/>
              </a:ext>
            </a:extLst>
          </p:cNvPr>
          <p:cNvSpPr txBox="1"/>
          <p:nvPr/>
        </p:nvSpPr>
        <p:spPr>
          <a:xfrm>
            <a:off x="6877475" y="3476279"/>
            <a:ext cx="438316" cy="523220"/>
          </a:xfrm>
          <a:prstGeom prst="rect">
            <a:avLst/>
          </a:prstGeom>
          <a:noFill/>
        </p:spPr>
        <p:txBody>
          <a:bodyPr wrap="square" rtlCol="0">
            <a:spAutoFit/>
          </a:bodyPr>
          <a:lstStyle/>
          <a:p>
            <a:r>
              <a:rPr lang="en-AU" sz="2800" b="1" dirty="0"/>
              <a:t>$</a:t>
            </a:r>
          </a:p>
        </p:txBody>
      </p:sp>
      <p:cxnSp>
        <p:nvCxnSpPr>
          <p:cNvPr id="5" name="Straight Arrow Connector 4"/>
          <p:cNvCxnSpPr/>
          <p:nvPr/>
        </p:nvCxnSpPr>
        <p:spPr>
          <a:xfrm flipV="1">
            <a:off x="6597633" y="3291474"/>
            <a:ext cx="648294" cy="269144"/>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6747164" y="3998828"/>
            <a:ext cx="260175"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7437564" y="1882140"/>
            <a:ext cx="554554" cy="17741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601445" y="2613259"/>
            <a:ext cx="1" cy="46431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066504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92AE2AC2-74CA-4DE9-A3A9-9B7A351D16E3}"/>
              </a:ext>
            </a:extLst>
          </p:cNvPr>
          <p:cNvGrpSpPr/>
          <p:nvPr/>
        </p:nvGrpSpPr>
        <p:grpSpPr>
          <a:xfrm>
            <a:off x="5303520" y="1527540"/>
            <a:ext cx="3689940" cy="2947710"/>
            <a:chOff x="5303520" y="1527540"/>
            <a:chExt cx="3689940" cy="2947710"/>
          </a:xfrm>
        </p:grpSpPr>
        <p:grpSp>
          <p:nvGrpSpPr>
            <p:cNvPr id="94" name="Group 93">
              <a:extLst>
                <a:ext uri="{FF2B5EF4-FFF2-40B4-BE49-F238E27FC236}">
                  <a16:creationId xmlns:a16="http://schemas.microsoft.com/office/drawing/2014/main" id="{C44BAAD1-3636-4190-A93A-C2D2F20BA865}"/>
                </a:ext>
              </a:extLst>
            </p:cNvPr>
            <p:cNvGrpSpPr/>
            <p:nvPr/>
          </p:nvGrpSpPr>
          <p:grpSpPr>
            <a:xfrm>
              <a:off x="5303520" y="1527540"/>
              <a:ext cx="3689940" cy="2947710"/>
              <a:chOff x="5303520" y="1527540"/>
              <a:chExt cx="3689940" cy="2947710"/>
            </a:xfrm>
          </p:grpSpPr>
          <p:grpSp>
            <p:nvGrpSpPr>
              <p:cNvPr id="98" name="Group 97">
                <a:extLst>
                  <a:ext uri="{FF2B5EF4-FFF2-40B4-BE49-F238E27FC236}">
                    <a16:creationId xmlns:a16="http://schemas.microsoft.com/office/drawing/2014/main" id="{97F3128C-1E8D-4937-A8BA-C45022D0D979}"/>
                  </a:ext>
                </a:extLst>
              </p:cNvPr>
              <p:cNvGrpSpPr/>
              <p:nvPr/>
            </p:nvGrpSpPr>
            <p:grpSpPr>
              <a:xfrm>
                <a:off x="5303520" y="1527540"/>
                <a:ext cx="3689940" cy="2947710"/>
                <a:chOff x="4209306" y="1245600"/>
                <a:chExt cx="4380294" cy="3499200"/>
              </a:xfrm>
            </p:grpSpPr>
            <p:sp>
              <p:nvSpPr>
                <p:cNvPr id="101" name="Rectangle 100">
                  <a:extLst>
                    <a:ext uri="{FF2B5EF4-FFF2-40B4-BE49-F238E27FC236}">
                      <a16:creationId xmlns:a16="http://schemas.microsoft.com/office/drawing/2014/main" id="{98BADAAD-1DEE-485C-B4F7-C0D13EC535D8}"/>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2" name="Oval 101">
                  <a:extLst>
                    <a:ext uri="{FF2B5EF4-FFF2-40B4-BE49-F238E27FC236}">
                      <a16:creationId xmlns:a16="http://schemas.microsoft.com/office/drawing/2014/main" id="{5A002DC1-7C65-4587-9BA0-D3E46534AB4D}"/>
                    </a:ext>
                  </a:extLst>
                </p:cNvPr>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3" name="Picture 102">
                  <a:extLst>
                    <a:ext uri="{FF2B5EF4-FFF2-40B4-BE49-F238E27FC236}">
                      <a16:creationId xmlns:a16="http://schemas.microsoft.com/office/drawing/2014/main" id="{9A8FFA3E-5CAD-4439-B183-EBDBB4212A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104" name="Group 103">
                  <a:extLst>
                    <a:ext uri="{FF2B5EF4-FFF2-40B4-BE49-F238E27FC236}">
                      <a16:creationId xmlns:a16="http://schemas.microsoft.com/office/drawing/2014/main" id="{C3C26095-F915-4003-9307-5B560FF0F573}"/>
                    </a:ext>
                  </a:extLst>
                </p:cNvPr>
                <p:cNvGrpSpPr/>
                <p:nvPr/>
              </p:nvGrpSpPr>
              <p:grpSpPr>
                <a:xfrm>
                  <a:off x="6257784" y="3791251"/>
                  <a:ext cx="785385" cy="659723"/>
                  <a:chOff x="6919200" y="3362400"/>
                  <a:chExt cx="785385" cy="659723"/>
                </a:xfrm>
              </p:grpSpPr>
              <p:sp>
                <p:nvSpPr>
                  <p:cNvPr id="120" name="Oval 119">
                    <a:extLst>
                      <a:ext uri="{FF2B5EF4-FFF2-40B4-BE49-F238E27FC236}">
                        <a16:creationId xmlns:a16="http://schemas.microsoft.com/office/drawing/2014/main" id="{918936DC-43DC-426B-8635-0252C8A1C989}"/>
                      </a:ext>
                    </a:extLst>
                  </p:cNvPr>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21" name="Picture 120">
                    <a:extLst>
                      <a:ext uri="{FF2B5EF4-FFF2-40B4-BE49-F238E27FC236}">
                        <a16:creationId xmlns:a16="http://schemas.microsoft.com/office/drawing/2014/main" id="{8B92A6D8-AB1D-4049-8628-97554950285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05" name="Oval 104">
                  <a:extLst>
                    <a:ext uri="{FF2B5EF4-FFF2-40B4-BE49-F238E27FC236}">
                      <a16:creationId xmlns:a16="http://schemas.microsoft.com/office/drawing/2014/main" id="{0746C514-3EEB-4347-82CA-67593E206FDB}"/>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6" name="Picture 105">
                  <a:extLst>
                    <a:ext uri="{FF2B5EF4-FFF2-40B4-BE49-F238E27FC236}">
                      <a16:creationId xmlns:a16="http://schemas.microsoft.com/office/drawing/2014/main" id="{B4629A27-3975-4834-B721-0FFF57F84A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107" name="Oval 106">
                  <a:extLst>
                    <a:ext uri="{FF2B5EF4-FFF2-40B4-BE49-F238E27FC236}">
                      <a16:creationId xmlns:a16="http://schemas.microsoft.com/office/drawing/2014/main" id="{ACC4D0E1-ACC0-4EA2-A587-F2975AF22FD7}"/>
                    </a:ext>
                  </a:extLst>
                </p:cNvPr>
                <p:cNvSpPr/>
                <p:nvPr/>
              </p:nvSpPr>
              <p:spPr>
                <a:xfrm>
                  <a:off x="4481823" y="3580729"/>
                  <a:ext cx="1236106" cy="105213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8" name="Picture 107">
                  <a:extLst>
                    <a:ext uri="{FF2B5EF4-FFF2-40B4-BE49-F238E27FC236}">
                      <a16:creationId xmlns:a16="http://schemas.microsoft.com/office/drawing/2014/main" id="{F7D02E8B-B1B5-413A-81D6-452938E0EA1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109" name="Oval 108">
                  <a:extLst>
                    <a:ext uri="{FF2B5EF4-FFF2-40B4-BE49-F238E27FC236}">
                      <a16:creationId xmlns:a16="http://schemas.microsoft.com/office/drawing/2014/main" id="{75694348-B2A3-4E3D-9A7F-4B26B3656905}"/>
                    </a:ext>
                  </a:extLst>
                </p:cNvPr>
                <p:cNvSpPr/>
                <p:nvPr/>
              </p:nvSpPr>
              <p:spPr>
                <a:xfrm>
                  <a:off x="6032664" y="1320117"/>
                  <a:ext cx="919678" cy="7725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0" name="Oval 109">
                  <a:extLst>
                    <a:ext uri="{FF2B5EF4-FFF2-40B4-BE49-F238E27FC236}">
                      <a16:creationId xmlns:a16="http://schemas.microsoft.com/office/drawing/2014/main" id="{BC3BE85B-AD08-4677-A0F8-904BB1511B07}"/>
                    </a:ext>
                  </a:extLst>
                </p:cNvPr>
                <p:cNvSpPr/>
                <p:nvPr/>
              </p:nvSpPr>
              <p:spPr>
                <a:xfrm>
                  <a:off x="7579737" y="2919012"/>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1" name="Group 110">
                  <a:extLst>
                    <a:ext uri="{FF2B5EF4-FFF2-40B4-BE49-F238E27FC236}">
                      <a16:creationId xmlns:a16="http://schemas.microsoft.com/office/drawing/2014/main" id="{6C05E179-D3BE-495E-96B6-B735BF902934}"/>
                    </a:ext>
                  </a:extLst>
                </p:cNvPr>
                <p:cNvGrpSpPr/>
                <p:nvPr/>
              </p:nvGrpSpPr>
              <p:grpSpPr>
                <a:xfrm>
                  <a:off x="6595012" y="2995200"/>
                  <a:ext cx="714664" cy="600318"/>
                  <a:chOff x="7579737" y="2919013"/>
                  <a:chExt cx="714664" cy="600318"/>
                </a:xfrm>
              </p:grpSpPr>
              <p:sp>
                <p:nvSpPr>
                  <p:cNvPr id="118" name="Oval 117">
                    <a:extLst>
                      <a:ext uri="{FF2B5EF4-FFF2-40B4-BE49-F238E27FC236}">
                        <a16:creationId xmlns:a16="http://schemas.microsoft.com/office/drawing/2014/main" id="{728CBECD-E607-49E9-8B78-A6B87EA8F44D}"/>
                      </a:ext>
                    </a:extLst>
                  </p:cNvPr>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9" name="Picture 118">
                    <a:extLst>
                      <a:ext uri="{FF2B5EF4-FFF2-40B4-BE49-F238E27FC236}">
                        <a16:creationId xmlns:a16="http://schemas.microsoft.com/office/drawing/2014/main" id="{655A0F1C-BE99-4D18-A4C6-AD7C014BAD56}"/>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112" name="Oval 111">
                  <a:extLst>
                    <a:ext uri="{FF2B5EF4-FFF2-40B4-BE49-F238E27FC236}">
                      <a16:creationId xmlns:a16="http://schemas.microsoft.com/office/drawing/2014/main" id="{96BA2807-90C5-4DFA-AB73-8E4800A0412E}"/>
                    </a:ext>
                  </a:extLst>
                </p:cNvPr>
                <p:cNvSpPr/>
                <p:nvPr/>
              </p:nvSpPr>
              <p:spPr>
                <a:xfrm>
                  <a:off x="7625945" y="3780880"/>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3" name="Group 112">
                  <a:extLst>
                    <a:ext uri="{FF2B5EF4-FFF2-40B4-BE49-F238E27FC236}">
                      <a16:creationId xmlns:a16="http://schemas.microsoft.com/office/drawing/2014/main" id="{1FC184E7-AD84-4028-88A1-548F2CF0354B}"/>
                    </a:ext>
                  </a:extLst>
                </p:cNvPr>
                <p:cNvGrpSpPr/>
                <p:nvPr/>
              </p:nvGrpSpPr>
              <p:grpSpPr>
                <a:xfrm>
                  <a:off x="5046843" y="2402034"/>
                  <a:ext cx="1222464" cy="1026871"/>
                  <a:chOff x="5046843" y="2402034"/>
                  <a:chExt cx="1222464" cy="1026871"/>
                </a:xfrm>
              </p:grpSpPr>
              <p:sp>
                <p:nvSpPr>
                  <p:cNvPr id="115" name="Oval 114">
                    <a:extLst>
                      <a:ext uri="{FF2B5EF4-FFF2-40B4-BE49-F238E27FC236}">
                        <a16:creationId xmlns:a16="http://schemas.microsoft.com/office/drawing/2014/main" id="{67CBDD61-8A09-49F0-AC83-BC3E0E323ABB}"/>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6" name="Picture 115">
                    <a:extLst>
                      <a:ext uri="{FF2B5EF4-FFF2-40B4-BE49-F238E27FC236}">
                        <a16:creationId xmlns:a16="http://schemas.microsoft.com/office/drawing/2014/main" id="{58E385B4-1290-4AAB-945F-406F649CCA9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117" name="Picture 116">
                    <a:extLst>
                      <a:ext uri="{FF2B5EF4-FFF2-40B4-BE49-F238E27FC236}">
                        <a16:creationId xmlns:a16="http://schemas.microsoft.com/office/drawing/2014/main" id="{725BEC94-B169-4316-8113-C332B4869B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114" name="Picture 113">
                  <a:extLst>
                    <a:ext uri="{FF2B5EF4-FFF2-40B4-BE49-F238E27FC236}">
                      <a16:creationId xmlns:a16="http://schemas.microsoft.com/office/drawing/2014/main" id="{6343836B-67AF-4E5D-972B-03A231A424E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99" name="Picture 98">
                <a:extLst>
                  <a:ext uri="{FF2B5EF4-FFF2-40B4-BE49-F238E27FC236}">
                    <a16:creationId xmlns:a16="http://schemas.microsoft.com/office/drawing/2014/main" id="{5E093F83-684C-4E06-86B0-54B48603E2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100" name="Picture 99">
                <a:extLst>
                  <a:ext uri="{FF2B5EF4-FFF2-40B4-BE49-F238E27FC236}">
                    <a16:creationId xmlns:a16="http://schemas.microsoft.com/office/drawing/2014/main" id="{1057C0B7-FB43-42B0-8A8E-958821A69FA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95" name="Picture 94">
              <a:extLst>
                <a:ext uri="{FF2B5EF4-FFF2-40B4-BE49-F238E27FC236}">
                  <a16:creationId xmlns:a16="http://schemas.microsoft.com/office/drawing/2014/main" id="{472D7028-7955-4AF3-9857-5F112AB0F4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96" name="Picture 95">
              <a:extLst>
                <a:ext uri="{FF2B5EF4-FFF2-40B4-BE49-F238E27FC236}">
                  <a16:creationId xmlns:a16="http://schemas.microsoft.com/office/drawing/2014/main" id="{E2C541CB-C364-45BC-B592-A4834AC066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97" name="Picture 96">
              <a:extLst>
                <a:ext uri="{FF2B5EF4-FFF2-40B4-BE49-F238E27FC236}">
                  <a16:creationId xmlns:a16="http://schemas.microsoft.com/office/drawing/2014/main" id="{513968EA-746C-4F9D-BB8E-43D2CC6F09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4" name="Title 1"/>
          <p:cNvSpPr>
            <a:spLocks noGrp="1"/>
          </p:cNvSpPr>
          <p:nvPr>
            <p:ph type="title"/>
          </p:nvPr>
        </p:nvSpPr>
        <p:spPr>
          <a:xfrm>
            <a:off x="457200" y="106541"/>
            <a:ext cx="8229600" cy="857250"/>
          </a:xfrm>
        </p:spPr>
        <p:txBody>
          <a:bodyPr>
            <a:normAutofit fontScale="90000"/>
          </a:bodyPr>
          <a:lstStyle/>
          <a:p>
            <a:r>
              <a:rPr lang="en-AU" dirty="0"/>
              <a:t>But what are the top priorities?</a:t>
            </a:r>
          </a:p>
        </p:txBody>
      </p:sp>
      <p:sp>
        <p:nvSpPr>
          <p:cNvPr id="2" name="TextBox 1">
            <a:extLst>
              <a:ext uri="{FF2B5EF4-FFF2-40B4-BE49-F238E27FC236}">
                <a16:creationId xmlns:a16="http://schemas.microsoft.com/office/drawing/2014/main" id="{0EEC7AD9-57B1-4227-99C6-4DF8530122E4}"/>
              </a:ext>
            </a:extLst>
          </p:cNvPr>
          <p:cNvSpPr txBox="1"/>
          <p:nvPr/>
        </p:nvSpPr>
        <p:spPr>
          <a:xfrm>
            <a:off x="229509" y="888029"/>
            <a:ext cx="4342491" cy="677108"/>
          </a:xfrm>
          <a:prstGeom prst="rect">
            <a:avLst/>
          </a:prstGeom>
          <a:noFill/>
        </p:spPr>
        <p:txBody>
          <a:bodyPr wrap="square" rtlCol="0">
            <a:spAutoFit/>
          </a:bodyPr>
          <a:lstStyle/>
          <a:p>
            <a:pPr marL="285750" indent="-285750">
              <a:buFont typeface="Arial" panose="020B0604020202020204" pitchFamily="34" charset="0"/>
              <a:buChar char="•"/>
            </a:pPr>
            <a:r>
              <a:rPr lang="en-AU" sz="3800" dirty="0"/>
              <a:t>Replacement cost</a:t>
            </a:r>
          </a:p>
        </p:txBody>
      </p:sp>
      <p:sp>
        <p:nvSpPr>
          <p:cNvPr id="35" name="TextBox 34">
            <a:extLst>
              <a:ext uri="{FF2B5EF4-FFF2-40B4-BE49-F238E27FC236}">
                <a16:creationId xmlns:a16="http://schemas.microsoft.com/office/drawing/2014/main" id="{2FC3AC62-3D19-421B-BBD1-A11388BE6B5C}"/>
              </a:ext>
            </a:extLst>
          </p:cNvPr>
          <p:cNvSpPr txBox="1"/>
          <p:nvPr/>
        </p:nvSpPr>
        <p:spPr>
          <a:xfrm>
            <a:off x="2158410" y="4727123"/>
            <a:ext cx="6985590" cy="369332"/>
          </a:xfrm>
          <a:prstGeom prst="rect">
            <a:avLst/>
          </a:prstGeom>
          <a:noFill/>
        </p:spPr>
        <p:txBody>
          <a:bodyPr wrap="square" rtlCol="0">
            <a:spAutoFit/>
          </a:bodyPr>
          <a:lstStyle/>
          <a:p>
            <a:r>
              <a:rPr lang="en-AU" dirty="0" err="1"/>
              <a:t>Carbeza</a:t>
            </a:r>
            <a:r>
              <a:rPr lang="en-AU" dirty="0"/>
              <a:t> &amp; </a:t>
            </a:r>
            <a:r>
              <a:rPr lang="en-AU" dirty="0" err="1"/>
              <a:t>Moilanen</a:t>
            </a:r>
            <a:r>
              <a:rPr lang="en-AU" dirty="0"/>
              <a:t> (2006) Biol Cons, DOI:10.1016/j.biocon.2006.04.025</a:t>
            </a:r>
          </a:p>
        </p:txBody>
      </p:sp>
      <p:sp>
        <p:nvSpPr>
          <p:cNvPr id="36" name="TextBox 35">
            <a:extLst>
              <a:ext uri="{FF2B5EF4-FFF2-40B4-BE49-F238E27FC236}">
                <a16:creationId xmlns:a16="http://schemas.microsoft.com/office/drawing/2014/main" id="{4AC6AF4C-DA02-4FE0-8AB1-9D2F936D1792}"/>
              </a:ext>
            </a:extLst>
          </p:cNvPr>
          <p:cNvSpPr txBox="1"/>
          <p:nvPr/>
        </p:nvSpPr>
        <p:spPr>
          <a:xfrm>
            <a:off x="200814" y="1658965"/>
            <a:ext cx="4898416" cy="2092881"/>
          </a:xfrm>
          <a:prstGeom prst="rect">
            <a:avLst/>
          </a:prstGeom>
          <a:noFill/>
        </p:spPr>
        <p:txBody>
          <a:bodyPr wrap="square">
            <a:spAutoFit/>
          </a:bodyPr>
          <a:lstStyle/>
          <a:p>
            <a:r>
              <a:rPr lang="en-AU" sz="2600" dirty="0"/>
              <a:t>Different from irreplaceability because it accounts for lost efficiency, so priorities change if we wanted to minimize total cost (instead of just number of islands)</a:t>
            </a:r>
          </a:p>
        </p:txBody>
      </p:sp>
      <p:sp>
        <p:nvSpPr>
          <p:cNvPr id="38" name="TextBox 37">
            <a:extLst>
              <a:ext uri="{FF2B5EF4-FFF2-40B4-BE49-F238E27FC236}">
                <a16:creationId xmlns:a16="http://schemas.microsoft.com/office/drawing/2014/main" id="{949973D7-77DB-452E-9B69-63435207AE7F}"/>
              </a:ext>
            </a:extLst>
          </p:cNvPr>
          <p:cNvSpPr txBox="1"/>
          <p:nvPr/>
        </p:nvSpPr>
        <p:spPr>
          <a:xfrm>
            <a:off x="5927609" y="1942999"/>
            <a:ext cx="740067" cy="523220"/>
          </a:xfrm>
          <a:prstGeom prst="rect">
            <a:avLst/>
          </a:prstGeom>
          <a:noFill/>
        </p:spPr>
        <p:txBody>
          <a:bodyPr wrap="square" rtlCol="0">
            <a:spAutoFit/>
          </a:bodyPr>
          <a:lstStyle/>
          <a:p>
            <a:r>
              <a:rPr lang="en-AU" sz="2800" b="1" dirty="0"/>
              <a:t>$$$</a:t>
            </a:r>
          </a:p>
        </p:txBody>
      </p:sp>
      <p:sp>
        <p:nvSpPr>
          <p:cNvPr id="39" name="TextBox 38">
            <a:extLst>
              <a:ext uri="{FF2B5EF4-FFF2-40B4-BE49-F238E27FC236}">
                <a16:creationId xmlns:a16="http://schemas.microsoft.com/office/drawing/2014/main" id="{5E5B4419-7060-4D0F-8F4B-655CE90B0633}"/>
              </a:ext>
            </a:extLst>
          </p:cNvPr>
          <p:cNvSpPr txBox="1"/>
          <p:nvPr/>
        </p:nvSpPr>
        <p:spPr>
          <a:xfrm>
            <a:off x="6525993" y="1489053"/>
            <a:ext cx="661567" cy="523220"/>
          </a:xfrm>
          <a:prstGeom prst="rect">
            <a:avLst/>
          </a:prstGeom>
          <a:noFill/>
        </p:spPr>
        <p:txBody>
          <a:bodyPr wrap="square" rtlCol="0">
            <a:spAutoFit/>
          </a:bodyPr>
          <a:lstStyle/>
          <a:p>
            <a:r>
              <a:rPr lang="en-AU" sz="2800" b="1" dirty="0"/>
              <a:t>$$</a:t>
            </a:r>
          </a:p>
        </p:txBody>
      </p:sp>
      <p:sp>
        <p:nvSpPr>
          <p:cNvPr id="40" name="TextBox 39">
            <a:extLst>
              <a:ext uri="{FF2B5EF4-FFF2-40B4-BE49-F238E27FC236}">
                <a16:creationId xmlns:a16="http://schemas.microsoft.com/office/drawing/2014/main" id="{C8557DF9-5A5A-4972-9C5C-4E0176E69239}"/>
              </a:ext>
            </a:extLst>
          </p:cNvPr>
          <p:cNvSpPr txBox="1"/>
          <p:nvPr/>
        </p:nvSpPr>
        <p:spPr>
          <a:xfrm>
            <a:off x="8230812" y="2060705"/>
            <a:ext cx="552899" cy="523220"/>
          </a:xfrm>
          <a:prstGeom prst="rect">
            <a:avLst/>
          </a:prstGeom>
          <a:noFill/>
        </p:spPr>
        <p:txBody>
          <a:bodyPr wrap="square" rtlCol="0">
            <a:spAutoFit/>
          </a:bodyPr>
          <a:lstStyle/>
          <a:p>
            <a:r>
              <a:rPr lang="en-AU" sz="2800" b="1" dirty="0"/>
              <a:t>$$</a:t>
            </a:r>
          </a:p>
        </p:txBody>
      </p:sp>
      <p:sp>
        <p:nvSpPr>
          <p:cNvPr id="41" name="TextBox 40">
            <a:extLst>
              <a:ext uri="{FF2B5EF4-FFF2-40B4-BE49-F238E27FC236}">
                <a16:creationId xmlns:a16="http://schemas.microsoft.com/office/drawing/2014/main" id="{A18D2755-459B-45D0-A4EE-A14222ADC01A}"/>
              </a:ext>
            </a:extLst>
          </p:cNvPr>
          <p:cNvSpPr txBox="1"/>
          <p:nvPr/>
        </p:nvSpPr>
        <p:spPr>
          <a:xfrm>
            <a:off x="6159317" y="2415863"/>
            <a:ext cx="438316" cy="523220"/>
          </a:xfrm>
          <a:prstGeom prst="rect">
            <a:avLst/>
          </a:prstGeom>
          <a:noFill/>
        </p:spPr>
        <p:txBody>
          <a:bodyPr wrap="square" rtlCol="0">
            <a:spAutoFit/>
          </a:bodyPr>
          <a:lstStyle/>
          <a:p>
            <a:r>
              <a:rPr lang="en-AU" sz="2800" b="1" dirty="0"/>
              <a:t>$</a:t>
            </a:r>
          </a:p>
        </p:txBody>
      </p:sp>
      <p:sp>
        <p:nvSpPr>
          <p:cNvPr id="42" name="TextBox 41">
            <a:extLst>
              <a:ext uri="{FF2B5EF4-FFF2-40B4-BE49-F238E27FC236}">
                <a16:creationId xmlns:a16="http://schemas.microsoft.com/office/drawing/2014/main" id="{83C431DE-40E5-492A-8DE2-161324DF1721}"/>
              </a:ext>
            </a:extLst>
          </p:cNvPr>
          <p:cNvSpPr txBox="1"/>
          <p:nvPr/>
        </p:nvSpPr>
        <p:spPr>
          <a:xfrm>
            <a:off x="7968892" y="2768254"/>
            <a:ext cx="438316" cy="523220"/>
          </a:xfrm>
          <a:prstGeom prst="rect">
            <a:avLst/>
          </a:prstGeom>
          <a:noFill/>
        </p:spPr>
        <p:txBody>
          <a:bodyPr wrap="square" rtlCol="0">
            <a:spAutoFit/>
          </a:bodyPr>
          <a:lstStyle/>
          <a:p>
            <a:r>
              <a:rPr lang="en-AU" sz="2800" b="1" dirty="0"/>
              <a:t>$</a:t>
            </a:r>
          </a:p>
        </p:txBody>
      </p:sp>
      <p:sp>
        <p:nvSpPr>
          <p:cNvPr id="43" name="TextBox 42">
            <a:extLst>
              <a:ext uri="{FF2B5EF4-FFF2-40B4-BE49-F238E27FC236}">
                <a16:creationId xmlns:a16="http://schemas.microsoft.com/office/drawing/2014/main" id="{9A42DD10-224B-4F1C-9875-F9420C62C7E2}"/>
              </a:ext>
            </a:extLst>
          </p:cNvPr>
          <p:cNvSpPr txBox="1"/>
          <p:nvPr/>
        </p:nvSpPr>
        <p:spPr>
          <a:xfrm>
            <a:off x="7178311" y="2748103"/>
            <a:ext cx="438316" cy="523220"/>
          </a:xfrm>
          <a:prstGeom prst="rect">
            <a:avLst/>
          </a:prstGeom>
          <a:noFill/>
        </p:spPr>
        <p:txBody>
          <a:bodyPr wrap="square" rtlCol="0">
            <a:spAutoFit/>
          </a:bodyPr>
          <a:lstStyle/>
          <a:p>
            <a:r>
              <a:rPr lang="en-AU" sz="2800" b="1" dirty="0"/>
              <a:t>$</a:t>
            </a:r>
          </a:p>
        </p:txBody>
      </p:sp>
      <p:sp>
        <p:nvSpPr>
          <p:cNvPr id="44" name="TextBox 43">
            <a:extLst>
              <a:ext uri="{FF2B5EF4-FFF2-40B4-BE49-F238E27FC236}">
                <a16:creationId xmlns:a16="http://schemas.microsoft.com/office/drawing/2014/main" id="{DFC31D8E-8881-404B-9709-88EE47F439D3}"/>
              </a:ext>
            </a:extLst>
          </p:cNvPr>
          <p:cNvSpPr txBox="1"/>
          <p:nvPr/>
        </p:nvSpPr>
        <p:spPr>
          <a:xfrm>
            <a:off x="7992118" y="3475608"/>
            <a:ext cx="379125" cy="523220"/>
          </a:xfrm>
          <a:prstGeom prst="rect">
            <a:avLst/>
          </a:prstGeom>
          <a:noFill/>
        </p:spPr>
        <p:txBody>
          <a:bodyPr wrap="square" rtlCol="0">
            <a:spAutoFit/>
          </a:bodyPr>
          <a:lstStyle/>
          <a:p>
            <a:r>
              <a:rPr lang="en-AU" sz="2800" b="1" dirty="0"/>
              <a:t>$</a:t>
            </a:r>
          </a:p>
        </p:txBody>
      </p:sp>
      <p:sp>
        <p:nvSpPr>
          <p:cNvPr id="45" name="TextBox 44">
            <a:extLst>
              <a:ext uri="{FF2B5EF4-FFF2-40B4-BE49-F238E27FC236}">
                <a16:creationId xmlns:a16="http://schemas.microsoft.com/office/drawing/2014/main" id="{5605A41A-307C-4E2E-A607-E1F2FB42A6D1}"/>
              </a:ext>
            </a:extLst>
          </p:cNvPr>
          <p:cNvSpPr txBox="1"/>
          <p:nvPr/>
        </p:nvSpPr>
        <p:spPr>
          <a:xfrm>
            <a:off x="6079909" y="3795366"/>
            <a:ext cx="438316" cy="523220"/>
          </a:xfrm>
          <a:prstGeom prst="rect">
            <a:avLst/>
          </a:prstGeom>
          <a:noFill/>
        </p:spPr>
        <p:txBody>
          <a:bodyPr wrap="square" rtlCol="0">
            <a:spAutoFit/>
          </a:bodyPr>
          <a:lstStyle/>
          <a:p>
            <a:r>
              <a:rPr lang="en-AU" sz="2800" b="1" dirty="0"/>
              <a:t>$</a:t>
            </a:r>
          </a:p>
        </p:txBody>
      </p:sp>
      <p:sp>
        <p:nvSpPr>
          <p:cNvPr id="46" name="TextBox 45">
            <a:extLst>
              <a:ext uri="{FF2B5EF4-FFF2-40B4-BE49-F238E27FC236}">
                <a16:creationId xmlns:a16="http://schemas.microsoft.com/office/drawing/2014/main" id="{F60CAA8A-0568-45A8-8CFB-54021A80CD9B}"/>
              </a:ext>
            </a:extLst>
          </p:cNvPr>
          <p:cNvSpPr txBox="1"/>
          <p:nvPr/>
        </p:nvSpPr>
        <p:spPr>
          <a:xfrm>
            <a:off x="6877475" y="3476279"/>
            <a:ext cx="438316" cy="523220"/>
          </a:xfrm>
          <a:prstGeom prst="rect">
            <a:avLst/>
          </a:prstGeom>
          <a:noFill/>
        </p:spPr>
        <p:txBody>
          <a:bodyPr wrap="square" rtlCol="0">
            <a:spAutoFit/>
          </a:bodyPr>
          <a:lstStyle/>
          <a:p>
            <a:r>
              <a:rPr lang="en-AU" sz="2800" b="1" dirty="0"/>
              <a:t>$</a:t>
            </a:r>
          </a:p>
        </p:txBody>
      </p:sp>
      <p:sp>
        <p:nvSpPr>
          <p:cNvPr id="47" name="Star: 5 Points 46">
            <a:extLst>
              <a:ext uri="{FF2B5EF4-FFF2-40B4-BE49-F238E27FC236}">
                <a16:creationId xmlns:a16="http://schemas.microsoft.com/office/drawing/2014/main" id="{E89C25C0-31AC-4691-BD8C-853BA8B3396B}"/>
              </a:ext>
            </a:extLst>
          </p:cNvPr>
          <p:cNvSpPr/>
          <p:nvPr/>
        </p:nvSpPr>
        <p:spPr>
          <a:xfrm>
            <a:off x="7677982" y="1582073"/>
            <a:ext cx="638911" cy="51660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extBox 2"/>
          <p:cNvSpPr txBox="1"/>
          <p:nvPr/>
        </p:nvSpPr>
        <p:spPr>
          <a:xfrm>
            <a:off x="4329871" y="4056976"/>
            <a:ext cx="616528" cy="461665"/>
          </a:xfrm>
          <a:prstGeom prst="rect">
            <a:avLst/>
          </a:prstGeom>
          <a:noFill/>
        </p:spPr>
        <p:txBody>
          <a:bodyPr wrap="square" rtlCol="0">
            <a:spAutoFit/>
          </a:bodyPr>
          <a:lstStyle/>
          <a:p>
            <a:r>
              <a:rPr lang="en-AU" sz="2400" b="1" dirty="0" smtClean="0">
                <a:solidFill>
                  <a:srgbClr val="FFC000"/>
                </a:solidFill>
              </a:rPr>
              <a:t>$</a:t>
            </a:r>
            <a:endParaRPr lang="en-AU" sz="2400" b="1" dirty="0">
              <a:solidFill>
                <a:srgbClr val="FFC000"/>
              </a:solidFill>
            </a:endParaRPr>
          </a:p>
        </p:txBody>
      </p:sp>
      <p:sp>
        <p:nvSpPr>
          <p:cNvPr id="48" name="TextBox 47"/>
          <p:cNvSpPr txBox="1"/>
          <p:nvPr/>
        </p:nvSpPr>
        <p:spPr>
          <a:xfrm>
            <a:off x="8121289" y="832899"/>
            <a:ext cx="499907" cy="461665"/>
          </a:xfrm>
          <a:prstGeom prst="rect">
            <a:avLst/>
          </a:prstGeom>
          <a:noFill/>
        </p:spPr>
        <p:txBody>
          <a:bodyPr wrap="square" rtlCol="0">
            <a:spAutoFit/>
          </a:bodyPr>
          <a:lstStyle/>
          <a:p>
            <a:r>
              <a:rPr lang="en-AU" sz="2400" b="1" dirty="0" smtClean="0">
                <a:solidFill>
                  <a:srgbClr val="FFC000"/>
                </a:solidFill>
              </a:rPr>
              <a:t>$$</a:t>
            </a:r>
            <a:endParaRPr lang="en-AU" sz="2400" b="1" dirty="0">
              <a:solidFill>
                <a:srgbClr val="FFC000"/>
              </a:solidFill>
            </a:endParaRPr>
          </a:p>
        </p:txBody>
      </p:sp>
      <p:cxnSp>
        <p:nvCxnSpPr>
          <p:cNvPr id="49" name="Straight Arrow Connector 48"/>
          <p:cNvCxnSpPr/>
          <p:nvPr/>
        </p:nvCxnSpPr>
        <p:spPr>
          <a:xfrm flipV="1">
            <a:off x="4681199" y="4262985"/>
            <a:ext cx="836061" cy="17194"/>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8371244" y="1263681"/>
            <a:ext cx="9389" cy="397923"/>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309839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D2E0A-3A57-404B-AA25-E4900D3B25C9}"/>
              </a:ext>
            </a:extLst>
          </p:cNvPr>
          <p:cNvSpPr>
            <a:spLocks noGrp="1"/>
          </p:cNvSpPr>
          <p:nvPr>
            <p:ph type="title"/>
          </p:nvPr>
        </p:nvSpPr>
        <p:spPr>
          <a:xfrm>
            <a:off x="457200" y="7031"/>
            <a:ext cx="8229600" cy="857250"/>
          </a:xfrm>
        </p:spPr>
        <p:txBody>
          <a:bodyPr/>
          <a:lstStyle/>
          <a:p>
            <a:r>
              <a:rPr lang="en-AU" dirty="0"/>
              <a:t>Decision support tools</a:t>
            </a:r>
          </a:p>
        </p:txBody>
      </p:sp>
      <p:pic>
        <p:nvPicPr>
          <p:cNvPr id="4" name="Picture 6">
            <a:extLst>
              <a:ext uri="{FF2B5EF4-FFF2-40B4-BE49-F238E27FC236}">
                <a16:creationId xmlns:a16="http://schemas.microsoft.com/office/drawing/2014/main" id="{115CD3FB-98B3-40C9-9974-17A14A776E3A}"/>
              </a:ext>
            </a:extLst>
          </p:cNvPr>
          <p:cNvPicPr/>
          <p:nvPr/>
        </p:nvPicPr>
        <p:blipFill>
          <a:blip r:embed="rId2"/>
          <a:stretch/>
        </p:blipFill>
        <p:spPr>
          <a:xfrm>
            <a:off x="989349" y="1275235"/>
            <a:ext cx="973411" cy="970014"/>
          </a:xfrm>
          <a:prstGeom prst="rect">
            <a:avLst/>
          </a:prstGeom>
          <a:ln>
            <a:noFill/>
          </a:ln>
        </p:spPr>
      </p:pic>
      <p:pic>
        <p:nvPicPr>
          <p:cNvPr id="5" name="Picture 2">
            <a:extLst>
              <a:ext uri="{FF2B5EF4-FFF2-40B4-BE49-F238E27FC236}">
                <a16:creationId xmlns:a16="http://schemas.microsoft.com/office/drawing/2014/main" id="{C416B607-2AFC-4462-A86C-BC1C5C9C15D7}"/>
              </a:ext>
            </a:extLst>
          </p:cNvPr>
          <p:cNvPicPr/>
          <p:nvPr/>
        </p:nvPicPr>
        <p:blipFill>
          <a:blip r:embed="rId3"/>
          <a:stretch/>
        </p:blipFill>
        <p:spPr>
          <a:xfrm>
            <a:off x="3276875" y="1280542"/>
            <a:ext cx="2818800" cy="959400"/>
          </a:xfrm>
          <a:prstGeom prst="rect">
            <a:avLst/>
          </a:prstGeom>
          <a:ln>
            <a:noFill/>
          </a:ln>
        </p:spPr>
      </p:pic>
      <p:pic>
        <p:nvPicPr>
          <p:cNvPr id="1026" name="Picture 2">
            <a:extLst>
              <a:ext uri="{FF2B5EF4-FFF2-40B4-BE49-F238E27FC236}">
                <a16:creationId xmlns:a16="http://schemas.microsoft.com/office/drawing/2014/main" id="{F765EDB3-E77D-40F5-907B-AE390B2E7D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8177" y="1152634"/>
            <a:ext cx="1060977" cy="12152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2AE0050-7BB5-4BBE-BC86-3F8F7EF84A10}"/>
              </a:ext>
            </a:extLst>
          </p:cNvPr>
          <p:cNvSpPr txBox="1"/>
          <p:nvPr/>
        </p:nvSpPr>
        <p:spPr>
          <a:xfrm>
            <a:off x="254833" y="2340965"/>
            <a:ext cx="2886542" cy="2585323"/>
          </a:xfrm>
          <a:prstGeom prst="rect">
            <a:avLst/>
          </a:prstGeom>
          <a:noFill/>
        </p:spPr>
        <p:txBody>
          <a:bodyPr wrap="square" rtlCol="0">
            <a:spAutoFit/>
          </a:bodyPr>
          <a:lstStyle/>
          <a:p>
            <a:pPr marL="285750" indent="-285750">
              <a:buFont typeface="Arial" panose="020B0604020202020204" pitchFamily="34" charset="0"/>
              <a:buChar char="•"/>
            </a:pPr>
            <a:r>
              <a:rPr lang="en-AU" dirty="0"/>
              <a:t>Best suited for budget-limited problems</a:t>
            </a:r>
          </a:p>
          <a:p>
            <a:pPr marL="285750" indent="-285750">
              <a:buFont typeface="Arial" panose="020B0604020202020204" pitchFamily="34" charset="0"/>
              <a:buChar char="•"/>
            </a:pPr>
            <a:r>
              <a:rPr lang="en-AU" dirty="0"/>
              <a:t>Heuristic algorithm</a:t>
            </a:r>
          </a:p>
          <a:p>
            <a:pPr marL="285750" indent="-285750">
              <a:buFont typeface="Arial" panose="020B0604020202020204" pitchFamily="34" charset="0"/>
              <a:buChar char="•"/>
            </a:pPr>
            <a:r>
              <a:rPr lang="en-AU" dirty="0"/>
              <a:t>Trade-off curves for different species</a:t>
            </a:r>
          </a:p>
          <a:p>
            <a:pPr marL="285750" indent="-285750">
              <a:buFont typeface="Arial" panose="020B0604020202020204" pitchFamily="34" charset="0"/>
              <a:buChar char="•"/>
            </a:pPr>
            <a:r>
              <a:rPr lang="en-AU" dirty="0"/>
              <a:t>Lots of built-in ways to handle connectivity</a:t>
            </a:r>
          </a:p>
          <a:p>
            <a:pPr marL="285750" indent="-285750">
              <a:buFont typeface="Arial" panose="020B0604020202020204" pitchFamily="34" charset="0"/>
              <a:buChar char="•"/>
            </a:pPr>
            <a:r>
              <a:rPr lang="en-AU" dirty="0"/>
              <a:t>www.github.com/cbig/zonation-core/releases</a:t>
            </a:r>
          </a:p>
        </p:txBody>
      </p:sp>
      <p:sp>
        <p:nvSpPr>
          <p:cNvPr id="8" name="TextBox 7">
            <a:extLst>
              <a:ext uri="{FF2B5EF4-FFF2-40B4-BE49-F238E27FC236}">
                <a16:creationId xmlns:a16="http://schemas.microsoft.com/office/drawing/2014/main" id="{821646A0-7913-46BA-9AB2-DCFD7849AB82}"/>
              </a:ext>
            </a:extLst>
          </p:cNvPr>
          <p:cNvSpPr txBox="1"/>
          <p:nvPr/>
        </p:nvSpPr>
        <p:spPr>
          <a:xfrm>
            <a:off x="3193058" y="2340964"/>
            <a:ext cx="2986435" cy="2585323"/>
          </a:xfrm>
          <a:prstGeom prst="rect">
            <a:avLst/>
          </a:prstGeom>
          <a:noFill/>
        </p:spPr>
        <p:txBody>
          <a:bodyPr wrap="square" rtlCol="0">
            <a:spAutoFit/>
          </a:bodyPr>
          <a:lstStyle/>
          <a:p>
            <a:pPr marL="285750" indent="-285750">
              <a:buFont typeface="Arial" panose="020B0604020202020204" pitchFamily="34" charset="0"/>
              <a:buChar char="•"/>
            </a:pPr>
            <a:r>
              <a:rPr lang="en-AU" dirty="0"/>
              <a:t>Best </a:t>
            </a:r>
            <a:r>
              <a:rPr lang="en-AU" dirty="0" smtClean="0"/>
              <a:t>suited for </a:t>
            </a:r>
            <a:r>
              <a:rPr lang="en-AU" dirty="0"/>
              <a:t>minimum set problems</a:t>
            </a:r>
          </a:p>
          <a:p>
            <a:pPr marL="285750" indent="-285750">
              <a:buFont typeface="Arial" panose="020B0604020202020204" pitchFamily="34" charset="0"/>
              <a:buChar char="•"/>
            </a:pPr>
            <a:r>
              <a:rPr lang="en-AU" dirty="0"/>
              <a:t>Simulated annealing algorithm</a:t>
            </a:r>
          </a:p>
          <a:p>
            <a:pPr marL="285750" indent="-285750">
              <a:buFont typeface="Arial" panose="020B0604020202020204" pitchFamily="34" charset="0"/>
              <a:buChar char="•"/>
            </a:pPr>
            <a:r>
              <a:rPr lang="en-AU" dirty="0"/>
              <a:t>Representation targets for different species</a:t>
            </a:r>
          </a:p>
          <a:p>
            <a:pPr marL="285750" indent="-285750">
              <a:buFont typeface="Arial" panose="020B0604020202020204" pitchFamily="34" charset="0"/>
              <a:buChar char="•"/>
            </a:pPr>
            <a:r>
              <a:rPr lang="en-AU" dirty="0"/>
              <a:t>Generates portfolios of solutions</a:t>
            </a:r>
          </a:p>
          <a:p>
            <a:pPr marL="285750" indent="-285750">
              <a:buFont typeface="Arial" panose="020B0604020202020204" pitchFamily="34" charset="0"/>
              <a:buChar char="•"/>
            </a:pPr>
            <a:r>
              <a:rPr lang="en-AU" dirty="0"/>
              <a:t>www.marxansolutions.org</a:t>
            </a:r>
          </a:p>
        </p:txBody>
      </p:sp>
      <p:sp>
        <p:nvSpPr>
          <p:cNvPr id="9" name="TextBox 8">
            <a:extLst>
              <a:ext uri="{FF2B5EF4-FFF2-40B4-BE49-F238E27FC236}">
                <a16:creationId xmlns:a16="http://schemas.microsoft.com/office/drawing/2014/main" id="{3E76FD63-A38E-4821-B8F0-976344CAD6E0}"/>
              </a:ext>
            </a:extLst>
          </p:cNvPr>
          <p:cNvSpPr txBox="1"/>
          <p:nvPr/>
        </p:nvSpPr>
        <p:spPr>
          <a:xfrm>
            <a:off x="6292091" y="2340965"/>
            <a:ext cx="2675744" cy="2308324"/>
          </a:xfrm>
          <a:prstGeom prst="rect">
            <a:avLst/>
          </a:prstGeom>
          <a:noFill/>
        </p:spPr>
        <p:txBody>
          <a:bodyPr wrap="square" rtlCol="0">
            <a:spAutoFit/>
          </a:bodyPr>
          <a:lstStyle/>
          <a:p>
            <a:pPr marL="285750" indent="-285750">
              <a:buFont typeface="Arial" panose="020B0604020202020204" pitchFamily="34" charset="0"/>
              <a:buChar char="•"/>
            </a:pPr>
            <a:r>
              <a:rPr lang="en-AU" dirty="0"/>
              <a:t>Best suited for both problem types</a:t>
            </a:r>
          </a:p>
          <a:p>
            <a:pPr marL="285750" indent="-285750">
              <a:buFont typeface="Arial" panose="020B0604020202020204" pitchFamily="34" charset="0"/>
              <a:buChar char="•"/>
            </a:pPr>
            <a:r>
              <a:rPr lang="en-AU" dirty="0"/>
              <a:t>Exact algorithms</a:t>
            </a:r>
          </a:p>
          <a:p>
            <a:pPr marL="285750" indent="-285750">
              <a:buFont typeface="Arial" panose="020B0604020202020204" pitchFamily="34" charset="0"/>
              <a:buChar char="•"/>
            </a:pPr>
            <a:r>
              <a:rPr lang="en-AU" dirty="0"/>
              <a:t>Representation targets for different species</a:t>
            </a:r>
          </a:p>
          <a:p>
            <a:pPr marL="285750" indent="-285750">
              <a:buFont typeface="Arial" panose="020B0604020202020204" pitchFamily="34" charset="0"/>
              <a:buChar char="•"/>
            </a:pPr>
            <a:r>
              <a:rPr lang="en-AU" dirty="0"/>
              <a:t>Extremely customizable</a:t>
            </a:r>
          </a:p>
          <a:p>
            <a:pPr marL="285750" indent="-285750">
              <a:buFont typeface="Arial" panose="020B0604020202020204" pitchFamily="34" charset="0"/>
              <a:buChar char="•"/>
            </a:pPr>
            <a:r>
              <a:rPr lang="en-AU" dirty="0"/>
              <a:t>R package</a:t>
            </a:r>
          </a:p>
          <a:p>
            <a:pPr marL="285750" indent="-285750">
              <a:buFont typeface="Arial" panose="020B0604020202020204" pitchFamily="34" charset="0"/>
              <a:buChar char="•"/>
            </a:pPr>
            <a:r>
              <a:rPr lang="en-AU" dirty="0"/>
              <a:t>www.prioritizr.net</a:t>
            </a:r>
          </a:p>
        </p:txBody>
      </p:sp>
      <p:sp>
        <p:nvSpPr>
          <p:cNvPr id="7" name="TextBox 6">
            <a:extLst>
              <a:ext uri="{FF2B5EF4-FFF2-40B4-BE49-F238E27FC236}">
                <a16:creationId xmlns:a16="http://schemas.microsoft.com/office/drawing/2014/main" id="{DFBDE739-F399-46DA-9F47-40B04DC81027}"/>
              </a:ext>
            </a:extLst>
          </p:cNvPr>
          <p:cNvSpPr txBox="1"/>
          <p:nvPr/>
        </p:nvSpPr>
        <p:spPr>
          <a:xfrm>
            <a:off x="944380" y="776479"/>
            <a:ext cx="1018381" cy="376154"/>
          </a:xfrm>
          <a:prstGeom prst="rect">
            <a:avLst/>
          </a:prstGeom>
          <a:noFill/>
        </p:spPr>
        <p:txBody>
          <a:bodyPr wrap="square" rtlCol="0">
            <a:spAutoFit/>
          </a:bodyPr>
          <a:lstStyle/>
          <a:p>
            <a:r>
              <a:rPr lang="en-AU" dirty="0"/>
              <a:t>Zonation</a:t>
            </a:r>
          </a:p>
        </p:txBody>
      </p:sp>
      <p:sp>
        <p:nvSpPr>
          <p:cNvPr id="11" name="TextBox 10">
            <a:extLst>
              <a:ext uri="{FF2B5EF4-FFF2-40B4-BE49-F238E27FC236}">
                <a16:creationId xmlns:a16="http://schemas.microsoft.com/office/drawing/2014/main" id="{0159FD64-9A4A-41E5-BB8B-E07837E08DDE}"/>
              </a:ext>
            </a:extLst>
          </p:cNvPr>
          <p:cNvSpPr txBox="1"/>
          <p:nvPr/>
        </p:nvSpPr>
        <p:spPr>
          <a:xfrm>
            <a:off x="7120773" y="776479"/>
            <a:ext cx="1018381" cy="376154"/>
          </a:xfrm>
          <a:prstGeom prst="rect">
            <a:avLst/>
          </a:prstGeom>
          <a:noFill/>
        </p:spPr>
        <p:txBody>
          <a:bodyPr wrap="square" rtlCol="0">
            <a:spAutoFit/>
          </a:bodyPr>
          <a:lstStyle/>
          <a:p>
            <a:r>
              <a:rPr lang="en-AU" dirty="0" err="1"/>
              <a:t>Prioritizr</a:t>
            </a:r>
            <a:endParaRPr lang="en-AU" dirty="0"/>
          </a:p>
        </p:txBody>
      </p:sp>
      <p:sp>
        <p:nvSpPr>
          <p:cNvPr id="12" name="TextBox 11">
            <a:extLst>
              <a:ext uri="{FF2B5EF4-FFF2-40B4-BE49-F238E27FC236}">
                <a16:creationId xmlns:a16="http://schemas.microsoft.com/office/drawing/2014/main" id="{31E7FC8A-C452-4B24-AD62-BFEEDCDDB2DF}"/>
              </a:ext>
            </a:extLst>
          </p:cNvPr>
          <p:cNvSpPr txBox="1"/>
          <p:nvPr/>
        </p:nvSpPr>
        <p:spPr>
          <a:xfrm>
            <a:off x="4222055" y="776479"/>
            <a:ext cx="928440" cy="369332"/>
          </a:xfrm>
          <a:prstGeom prst="rect">
            <a:avLst/>
          </a:prstGeom>
          <a:noFill/>
        </p:spPr>
        <p:txBody>
          <a:bodyPr wrap="square" rtlCol="0">
            <a:spAutoFit/>
          </a:bodyPr>
          <a:lstStyle/>
          <a:p>
            <a:r>
              <a:rPr lang="en-AU" dirty="0" err="1"/>
              <a:t>Marxan</a:t>
            </a:r>
            <a:endParaRPr lang="en-AU" dirty="0"/>
          </a:p>
        </p:txBody>
      </p:sp>
    </p:spTree>
    <p:extLst>
      <p:ext uri="{BB962C8B-B14F-4D97-AF65-F5344CB8AC3E}">
        <p14:creationId xmlns:p14="http://schemas.microsoft.com/office/powerpoint/2010/main" val="39790454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CustomShape 1"/>
          <p:cNvSpPr/>
          <p:nvPr/>
        </p:nvSpPr>
        <p:spPr>
          <a:xfrm rot="16200000">
            <a:off x="-369720" y="1759680"/>
            <a:ext cx="1217160" cy="516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 normalizeH="0" baseline="0" noProof="0">
                <a:ln>
                  <a:noFill/>
                </a:ln>
                <a:solidFill>
                  <a:srgbClr val="FFFFFF"/>
                </a:solidFill>
                <a:effectLst/>
                <a:uLnTx/>
                <a:uFill>
                  <a:solidFill>
                    <a:srgbClr val="FFFFFF"/>
                  </a:solidFill>
                </a:uFill>
                <a:latin typeface="Calibri"/>
              </a:rPr>
              <a:t>Quality</a:t>
            </a:r>
            <a:endParaRPr kumimoji="0" lang="en-US" sz="1800" b="0" i="0" u="none" strike="noStrike" kern="1200" cap="none" spc="-1" normalizeH="0" baseline="0" noProof="0">
              <a:ln>
                <a:noFill/>
              </a:ln>
              <a:solidFill>
                <a:srgbClr val="FFFFFF"/>
              </a:solidFill>
              <a:effectLst/>
              <a:uLnTx/>
              <a:uFill>
                <a:solidFill>
                  <a:srgbClr val="FFFFFF"/>
                </a:solidFill>
              </a:uFill>
              <a:latin typeface="Arial"/>
            </a:endParaRPr>
          </a:p>
        </p:txBody>
      </p:sp>
      <p:pic>
        <p:nvPicPr>
          <p:cNvPr id="503" name="Picture 6"/>
          <p:cNvPicPr/>
          <p:nvPr/>
        </p:nvPicPr>
        <p:blipFill>
          <a:blip r:embed="rId2"/>
          <a:stretch/>
        </p:blipFill>
        <p:spPr>
          <a:xfrm>
            <a:off x="1135800" y="4040640"/>
            <a:ext cx="928440" cy="925200"/>
          </a:xfrm>
          <a:prstGeom prst="rect">
            <a:avLst/>
          </a:prstGeom>
          <a:ln>
            <a:noFill/>
          </a:ln>
        </p:spPr>
      </p:pic>
      <p:sp>
        <p:nvSpPr>
          <p:cNvPr id="504" name="CustomShape 2"/>
          <p:cNvSpPr/>
          <p:nvPr/>
        </p:nvSpPr>
        <p:spPr>
          <a:xfrm>
            <a:off x="811440" y="-1440"/>
            <a:ext cx="1577160" cy="943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 normalizeH="0" baseline="0" noProof="0">
                <a:ln>
                  <a:noFill/>
                </a:ln>
                <a:solidFill>
                  <a:srgbClr val="FFFFFF"/>
                </a:solidFill>
                <a:effectLst/>
                <a:uLnTx/>
                <a:uFill>
                  <a:solidFill>
                    <a:srgbClr val="FFFFFF"/>
                  </a:solidFill>
                </a:uFill>
                <a:latin typeface="Calibri"/>
              </a:rPr>
              <a:t>Heuristic</a:t>
            </a:r>
            <a:endParaRPr kumimoji="0" lang="en-US" sz="1800" b="0" i="0" u="none" strike="noStrike" kern="1200" cap="none" spc="-1" normalizeH="0" baseline="0" noProof="0">
              <a:ln>
                <a:noFill/>
              </a:ln>
              <a:solidFill>
                <a:srgbClr val="FFFFFF"/>
              </a:solidFill>
              <a:effectLst/>
              <a:uLnTx/>
              <a:uFill>
                <a:solidFill>
                  <a:srgbClr val="FFFFFF"/>
                </a:solidFill>
              </a:uFill>
              <a:latin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 normalizeH="0" baseline="0" noProof="0">
                <a:ln>
                  <a:noFill/>
                </a:ln>
                <a:solidFill>
                  <a:srgbClr val="FFFFFF"/>
                </a:solidFill>
                <a:effectLst/>
                <a:uLnTx/>
                <a:uFill>
                  <a:solidFill>
                    <a:srgbClr val="FFFFFF"/>
                  </a:solidFill>
                </a:uFill>
                <a:latin typeface="Calibri"/>
              </a:rPr>
              <a:t>algorithm</a:t>
            </a:r>
            <a:endParaRPr kumimoji="0" lang="en-US" sz="1800" b="0" i="0" u="none" strike="noStrike" kern="1200" cap="none" spc="-1" normalizeH="0" baseline="0" noProof="0">
              <a:ln>
                <a:noFill/>
              </a:ln>
              <a:solidFill>
                <a:srgbClr val="FFFFFF"/>
              </a:solidFill>
              <a:effectLst/>
              <a:uLnTx/>
              <a:uFill>
                <a:solidFill>
                  <a:srgbClr val="FFFFFF"/>
                </a:solidFill>
              </a:uFill>
              <a:latin typeface="Arial"/>
            </a:endParaRPr>
          </a:p>
        </p:txBody>
      </p:sp>
      <p:sp>
        <p:nvSpPr>
          <p:cNvPr id="505" name="CustomShape 3"/>
          <p:cNvSpPr/>
          <p:nvPr/>
        </p:nvSpPr>
        <p:spPr>
          <a:xfrm flipV="1">
            <a:off x="850680" y="2084040"/>
            <a:ext cx="398520" cy="282600"/>
          </a:xfrm>
          <a:custGeom>
            <a:avLst/>
            <a:gdLst/>
            <a:ahLst/>
            <a:cxnLst/>
            <a:rect l="l" t="t" r="r" b="b"/>
            <a:pathLst>
              <a:path w="21600" h="21600">
                <a:moveTo>
                  <a:pt x="0" y="0"/>
                </a:moveTo>
                <a:lnTo>
                  <a:pt x="21600" y="21600"/>
                </a:lnTo>
              </a:path>
            </a:pathLst>
          </a:custGeom>
          <a:noFill/>
          <a:ln w="57240">
            <a:solidFill>
              <a:srgbClr val="FFFF00"/>
            </a:solidFill>
            <a:round/>
            <a:tailEnd type="triangle" w="med" len="med"/>
          </a:ln>
        </p:spPr>
        <p:style>
          <a:lnRef idx="1">
            <a:schemeClr val="accent1"/>
          </a:lnRef>
          <a:fillRef idx="0">
            <a:schemeClr val="accent1"/>
          </a:fillRef>
          <a:effectRef idx="0">
            <a:schemeClr val="accent1"/>
          </a:effectRef>
          <a:fontRef idx="minor"/>
        </p:style>
      </p:sp>
      <p:sp>
        <p:nvSpPr>
          <p:cNvPr id="506" name="Line 4"/>
          <p:cNvSpPr/>
          <p:nvPr/>
        </p:nvSpPr>
        <p:spPr>
          <a:xfrm>
            <a:off x="531360" y="1299960"/>
            <a:ext cx="360" cy="1486800"/>
          </a:xfrm>
          <a:prstGeom prst="line">
            <a:avLst/>
          </a:prstGeom>
          <a:ln w="57240">
            <a:solidFill>
              <a:schemeClr val="bg1"/>
            </a:solidFill>
            <a:round/>
          </a:ln>
        </p:spPr>
        <p:style>
          <a:lnRef idx="1">
            <a:schemeClr val="accent1"/>
          </a:lnRef>
          <a:fillRef idx="0">
            <a:schemeClr val="accent1"/>
          </a:fillRef>
          <a:effectRef idx="0">
            <a:schemeClr val="accent1"/>
          </a:effectRef>
          <a:fontRef idx="minor"/>
        </p:style>
      </p:sp>
      <p:sp>
        <p:nvSpPr>
          <p:cNvPr id="507" name="Line 5"/>
          <p:cNvSpPr/>
          <p:nvPr/>
        </p:nvSpPr>
        <p:spPr>
          <a:xfrm>
            <a:off x="531360" y="2786760"/>
            <a:ext cx="2137320" cy="360"/>
          </a:xfrm>
          <a:prstGeom prst="line">
            <a:avLst/>
          </a:prstGeom>
          <a:ln w="57240">
            <a:solidFill>
              <a:schemeClr val="bg1"/>
            </a:solidFill>
            <a:round/>
          </a:ln>
        </p:spPr>
        <p:style>
          <a:lnRef idx="1">
            <a:schemeClr val="accent1"/>
          </a:lnRef>
          <a:fillRef idx="0">
            <a:schemeClr val="accent1"/>
          </a:fillRef>
          <a:effectRef idx="0">
            <a:schemeClr val="accent1"/>
          </a:effectRef>
          <a:fontRef idx="minor"/>
        </p:style>
      </p:sp>
      <p:sp>
        <p:nvSpPr>
          <p:cNvPr id="508" name="CustomShape 6"/>
          <p:cNvSpPr/>
          <p:nvPr/>
        </p:nvSpPr>
        <p:spPr>
          <a:xfrm>
            <a:off x="834840" y="2830320"/>
            <a:ext cx="1530000" cy="943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 normalizeH="0" baseline="0" noProof="0" dirty="0">
                <a:ln>
                  <a:noFill/>
                </a:ln>
                <a:solidFill>
                  <a:srgbClr val="FFFFFF"/>
                </a:solidFill>
                <a:effectLst/>
                <a:uLnTx/>
                <a:uFill>
                  <a:solidFill>
                    <a:srgbClr val="FFFFFF"/>
                  </a:solidFill>
                </a:uFill>
                <a:latin typeface="Calibri"/>
              </a:rPr>
              <a:t>Different </a:t>
            </a:r>
            <a:endParaRPr kumimoji="0" lang="en-US" sz="1800" b="0" i="0" u="none" strike="noStrike" kern="1200" cap="none" spc="-1" normalizeH="0" baseline="0" noProof="0" dirty="0">
              <a:ln>
                <a:noFill/>
              </a:ln>
              <a:solidFill>
                <a:srgbClr val="FFFFFF"/>
              </a:solidFill>
              <a:effectLst/>
              <a:uLnTx/>
              <a:uFill>
                <a:solidFill>
                  <a:srgbClr val="FFFFFF"/>
                </a:solidFill>
              </a:uFill>
              <a:latin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 normalizeH="0" baseline="0" noProof="0" dirty="0">
                <a:ln>
                  <a:noFill/>
                </a:ln>
                <a:solidFill>
                  <a:srgbClr val="FFFFFF"/>
                </a:solidFill>
                <a:effectLst/>
                <a:uLnTx/>
                <a:uFill>
                  <a:solidFill>
                    <a:srgbClr val="FFFFFF"/>
                  </a:solidFill>
                </a:uFill>
                <a:latin typeface="Calibri"/>
              </a:rPr>
              <a:t>solutions</a:t>
            </a:r>
            <a:endParaRPr kumimoji="0" lang="en-US" sz="1800" b="0" i="0" u="none" strike="noStrike" kern="1200" cap="none" spc="-1" normalizeH="0" baseline="0" noProof="0" dirty="0">
              <a:ln>
                <a:noFill/>
              </a:ln>
              <a:solidFill>
                <a:srgbClr val="FFFFFF"/>
              </a:solidFill>
              <a:effectLst/>
              <a:uLnTx/>
              <a:uFill>
                <a:solidFill>
                  <a:srgbClr val="FFFFFF"/>
                </a:solidFill>
              </a:uFill>
              <a:latin typeface="Arial"/>
            </a:endParaRPr>
          </a:p>
        </p:txBody>
      </p:sp>
      <p:sp>
        <p:nvSpPr>
          <p:cNvPr id="509" name="Line 7"/>
          <p:cNvSpPr/>
          <p:nvPr/>
        </p:nvSpPr>
        <p:spPr>
          <a:xfrm flipH="1">
            <a:off x="1299960" y="1864440"/>
            <a:ext cx="115200" cy="381960"/>
          </a:xfrm>
          <a:prstGeom prst="line">
            <a:avLst/>
          </a:prstGeom>
          <a:ln w="57240">
            <a:solidFill>
              <a:srgbClr val="FF0000"/>
            </a:solidFill>
            <a:round/>
          </a:ln>
        </p:spPr>
        <p:style>
          <a:lnRef idx="1">
            <a:schemeClr val="accent1"/>
          </a:lnRef>
          <a:fillRef idx="0">
            <a:schemeClr val="accent1"/>
          </a:fillRef>
          <a:effectRef idx="0">
            <a:schemeClr val="accent1"/>
          </a:effectRef>
          <a:fontRef idx="minor"/>
        </p:style>
      </p:sp>
      <p:sp>
        <p:nvSpPr>
          <p:cNvPr id="510" name="CustomShape 8"/>
          <p:cNvSpPr/>
          <p:nvPr/>
        </p:nvSpPr>
        <p:spPr>
          <a:xfrm rot="6408000">
            <a:off x="1349640" y="1883520"/>
            <a:ext cx="243360" cy="209880"/>
          </a:xfrm>
          <a:prstGeom prst="triangle">
            <a:avLst>
              <a:gd name="adj" fmla="val 50000"/>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511" name="CustomShape 9"/>
          <p:cNvSpPr/>
          <p:nvPr/>
        </p:nvSpPr>
        <p:spPr>
          <a:xfrm>
            <a:off x="609480" y="1560960"/>
            <a:ext cx="2011320" cy="1155960"/>
          </a:xfrm>
          <a:custGeom>
            <a:avLst/>
            <a:gdLst/>
            <a:ahLst/>
            <a:cxnLst/>
            <a:rect l="l" t="t" r="r" b="b"/>
            <a:pathLst>
              <a:path w="2011680" h="1156254">
                <a:moveTo>
                  <a:pt x="0" y="1150158"/>
                </a:moveTo>
                <a:cubicBezTo>
                  <a:pt x="50800" y="1055162"/>
                  <a:pt x="101600" y="960166"/>
                  <a:pt x="182880" y="912414"/>
                </a:cubicBezTo>
                <a:cubicBezTo>
                  <a:pt x="264160" y="864662"/>
                  <a:pt x="400304" y="900222"/>
                  <a:pt x="487680" y="863646"/>
                </a:cubicBezTo>
                <a:cubicBezTo>
                  <a:pt x="575056" y="827070"/>
                  <a:pt x="632968" y="698038"/>
                  <a:pt x="707136" y="692958"/>
                </a:cubicBezTo>
                <a:cubicBezTo>
                  <a:pt x="781304" y="687878"/>
                  <a:pt x="871728" y="775254"/>
                  <a:pt x="932688" y="833166"/>
                </a:cubicBezTo>
                <a:cubicBezTo>
                  <a:pt x="993648" y="891078"/>
                  <a:pt x="1013968" y="1051606"/>
                  <a:pt x="1072896" y="1040430"/>
                </a:cubicBezTo>
                <a:cubicBezTo>
                  <a:pt x="1131824" y="1029254"/>
                  <a:pt x="1234440" y="885998"/>
                  <a:pt x="1286256" y="766110"/>
                </a:cubicBezTo>
                <a:cubicBezTo>
                  <a:pt x="1338072" y="646222"/>
                  <a:pt x="1334008" y="347518"/>
                  <a:pt x="1383792" y="321102"/>
                </a:cubicBezTo>
                <a:cubicBezTo>
                  <a:pt x="1433576" y="294686"/>
                  <a:pt x="1543304" y="533446"/>
                  <a:pt x="1584960" y="607614"/>
                </a:cubicBezTo>
                <a:cubicBezTo>
                  <a:pt x="1626616" y="681782"/>
                  <a:pt x="1607312" y="866694"/>
                  <a:pt x="1633728" y="766110"/>
                </a:cubicBezTo>
                <a:cubicBezTo>
                  <a:pt x="1660144" y="665526"/>
                  <a:pt x="1680464" y="-60914"/>
                  <a:pt x="1743456" y="4110"/>
                </a:cubicBezTo>
                <a:cubicBezTo>
                  <a:pt x="1806448" y="69134"/>
                  <a:pt x="1909064" y="612694"/>
                  <a:pt x="2011680" y="1156254"/>
                </a:cubicBezTo>
              </a:path>
            </a:pathLst>
          </a:custGeom>
          <a:noFill/>
          <a:ln w="38160">
            <a:solidFill>
              <a:schemeClr val="bg1"/>
            </a:solidFill>
            <a:round/>
          </a:ln>
        </p:spPr>
        <p:style>
          <a:lnRef idx="2">
            <a:schemeClr val="accent1">
              <a:shade val="50000"/>
            </a:schemeClr>
          </a:lnRef>
          <a:fillRef idx="1">
            <a:schemeClr val="accent1"/>
          </a:fillRef>
          <a:effectRef idx="0">
            <a:schemeClr val="accent1"/>
          </a:effectRef>
          <a:fontRef idx="minor"/>
        </p:style>
      </p:sp>
      <p:sp>
        <p:nvSpPr>
          <p:cNvPr id="512" name="CustomShape 10"/>
          <p:cNvSpPr/>
          <p:nvPr/>
        </p:nvSpPr>
        <p:spPr>
          <a:xfrm>
            <a:off x="628200" y="2372760"/>
            <a:ext cx="228960" cy="198360"/>
          </a:xfrm>
          <a:prstGeom prst="star5">
            <a:avLst>
              <a:gd name="adj" fmla="val 19098"/>
              <a:gd name="hf" fmla="val 105146"/>
              <a:gd name="vf" fmla="val 110557"/>
            </a:avLst>
          </a:prstGeom>
          <a:solidFill>
            <a:srgbClr val="002060"/>
          </a:solidFill>
          <a:ln>
            <a:solidFill>
              <a:srgbClr val="00B0F0"/>
            </a:solidFill>
            <a:round/>
          </a:ln>
        </p:spPr>
        <p:style>
          <a:lnRef idx="2">
            <a:schemeClr val="accent1">
              <a:shade val="50000"/>
            </a:schemeClr>
          </a:lnRef>
          <a:fillRef idx="1">
            <a:schemeClr val="accent1"/>
          </a:fillRef>
          <a:effectRef idx="0">
            <a:schemeClr val="accent1"/>
          </a:effectRef>
          <a:fontRef idx="minor"/>
        </p:style>
      </p:sp>
      <p:pic>
        <p:nvPicPr>
          <p:cNvPr id="513" name="Picture 2"/>
          <p:cNvPicPr/>
          <p:nvPr/>
        </p:nvPicPr>
        <p:blipFill>
          <a:blip r:embed="rId3"/>
          <a:stretch/>
        </p:blipFill>
        <p:spPr>
          <a:xfrm>
            <a:off x="3200400" y="4042080"/>
            <a:ext cx="2818800" cy="959400"/>
          </a:xfrm>
          <a:prstGeom prst="rect">
            <a:avLst/>
          </a:prstGeom>
          <a:ln>
            <a:noFill/>
          </a:ln>
        </p:spPr>
      </p:pic>
      <p:sp>
        <p:nvSpPr>
          <p:cNvPr id="514" name="CustomShape 11"/>
          <p:cNvSpPr/>
          <p:nvPr/>
        </p:nvSpPr>
        <p:spPr>
          <a:xfrm>
            <a:off x="3466440" y="-1440"/>
            <a:ext cx="2287080" cy="943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 normalizeH="0" baseline="0" noProof="0">
                <a:ln>
                  <a:noFill/>
                </a:ln>
                <a:solidFill>
                  <a:srgbClr val="FFFFFF"/>
                </a:solidFill>
                <a:effectLst/>
                <a:uLnTx/>
                <a:uFill>
                  <a:solidFill>
                    <a:srgbClr val="FFFFFF"/>
                  </a:solidFill>
                </a:uFill>
                <a:latin typeface="Calibri"/>
              </a:rPr>
              <a:t>Meta-heuristic</a:t>
            </a:r>
            <a:endParaRPr kumimoji="0" lang="en-US" sz="1800" b="0" i="0" u="none" strike="noStrike" kern="1200" cap="none" spc="-1" normalizeH="0" baseline="0" noProof="0">
              <a:ln>
                <a:noFill/>
              </a:ln>
              <a:solidFill>
                <a:srgbClr val="FFFFFF"/>
              </a:solidFill>
              <a:effectLst/>
              <a:uLnTx/>
              <a:uFill>
                <a:solidFill>
                  <a:srgbClr val="FFFFFF"/>
                </a:solidFill>
              </a:uFill>
              <a:latin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 normalizeH="0" baseline="0" noProof="0">
                <a:ln>
                  <a:noFill/>
                </a:ln>
                <a:solidFill>
                  <a:srgbClr val="FFFFFF"/>
                </a:solidFill>
                <a:effectLst/>
                <a:uLnTx/>
                <a:uFill>
                  <a:solidFill>
                    <a:srgbClr val="FFFFFF"/>
                  </a:solidFill>
                </a:uFill>
                <a:latin typeface="Calibri"/>
              </a:rPr>
              <a:t>algorithms</a:t>
            </a:r>
            <a:endParaRPr kumimoji="0" lang="en-US" sz="1800" b="0" i="0" u="none" strike="noStrike" kern="1200" cap="none" spc="-1" normalizeH="0" baseline="0" noProof="0">
              <a:ln>
                <a:noFill/>
              </a:ln>
              <a:solidFill>
                <a:srgbClr val="FFFFFF"/>
              </a:solidFill>
              <a:effectLst/>
              <a:uLnTx/>
              <a:uFill>
                <a:solidFill>
                  <a:srgbClr val="FFFFFF"/>
                </a:solidFill>
              </a:uFill>
              <a:latin typeface="Arial"/>
            </a:endParaRPr>
          </a:p>
        </p:txBody>
      </p:sp>
      <p:sp>
        <p:nvSpPr>
          <p:cNvPr id="515" name="CustomShape 12"/>
          <p:cNvSpPr/>
          <p:nvPr/>
        </p:nvSpPr>
        <p:spPr>
          <a:xfrm>
            <a:off x="3844800" y="2830320"/>
            <a:ext cx="1530000" cy="943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 normalizeH="0" baseline="0" noProof="0" dirty="0">
                <a:ln>
                  <a:noFill/>
                </a:ln>
                <a:solidFill>
                  <a:srgbClr val="FFFFFF"/>
                </a:solidFill>
                <a:effectLst/>
                <a:uLnTx/>
                <a:uFill>
                  <a:solidFill>
                    <a:srgbClr val="FFFFFF"/>
                  </a:solidFill>
                </a:uFill>
                <a:latin typeface="Calibri"/>
              </a:rPr>
              <a:t>Different </a:t>
            </a:r>
            <a:endParaRPr kumimoji="0" lang="en-US" sz="1800" b="0" i="0" u="none" strike="noStrike" kern="1200" cap="none" spc="-1" normalizeH="0" baseline="0" noProof="0" dirty="0">
              <a:ln>
                <a:noFill/>
              </a:ln>
              <a:solidFill>
                <a:srgbClr val="FFFFFF"/>
              </a:solidFill>
              <a:effectLst/>
              <a:uLnTx/>
              <a:uFill>
                <a:solidFill>
                  <a:srgbClr val="FFFFFF"/>
                </a:solidFill>
              </a:uFill>
              <a:latin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 normalizeH="0" baseline="0" noProof="0" dirty="0">
                <a:ln>
                  <a:noFill/>
                </a:ln>
                <a:solidFill>
                  <a:srgbClr val="FFFFFF"/>
                </a:solidFill>
                <a:effectLst/>
                <a:uLnTx/>
                <a:uFill>
                  <a:solidFill>
                    <a:srgbClr val="FFFFFF"/>
                  </a:solidFill>
                </a:uFill>
                <a:latin typeface="Calibri"/>
              </a:rPr>
              <a:t>solutions</a:t>
            </a:r>
            <a:endParaRPr kumimoji="0" lang="en-US" sz="1800" b="0" i="0" u="none" strike="noStrike" kern="1200" cap="none" spc="-1" normalizeH="0" baseline="0" noProof="0" dirty="0">
              <a:ln>
                <a:noFill/>
              </a:ln>
              <a:solidFill>
                <a:srgbClr val="FFFFFF"/>
              </a:solidFill>
              <a:effectLst/>
              <a:uLnTx/>
              <a:uFill>
                <a:solidFill>
                  <a:srgbClr val="FFFFFF"/>
                </a:solidFill>
              </a:uFill>
              <a:latin typeface="Arial"/>
            </a:endParaRPr>
          </a:p>
        </p:txBody>
      </p:sp>
      <p:sp>
        <p:nvSpPr>
          <p:cNvPr id="516" name="Line 13"/>
          <p:cNvSpPr/>
          <p:nvPr/>
        </p:nvSpPr>
        <p:spPr>
          <a:xfrm>
            <a:off x="3541320" y="1299960"/>
            <a:ext cx="360" cy="1486800"/>
          </a:xfrm>
          <a:prstGeom prst="line">
            <a:avLst/>
          </a:prstGeom>
          <a:ln w="57240">
            <a:solidFill>
              <a:schemeClr val="bg1"/>
            </a:solidFill>
            <a:round/>
          </a:ln>
        </p:spPr>
        <p:style>
          <a:lnRef idx="1">
            <a:schemeClr val="accent1"/>
          </a:lnRef>
          <a:fillRef idx="0">
            <a:schemeClr val="accent1"/>
          </a:fillRef>
          <a:effectRef idx="0">
            <a:schemeClr val="accent1"/>
          </a:effectRef>
          <a:fontRef idx="minor"/>
        </p:style>
      </p:sp>
      <p:sp>
        <p:nvSpPr>
          <p:cNvPr id="517" name="Line 14"/>
          <p:cNvSpPr/>
          <p:nvPr/>
        </p:nvSpPr>
        <p:spPr>
          <a:xfrm>
            <a:off x="3541320" y="2786760"/>
            <a:ext cx="2137320" cy="360"/>
          </a:xfrm>
          <a:prstGeom prst="line">
            <a:avLst/>
          </a:prstGeom>
          <a:ln w="57240">
            <a:solidFill>
              <a:schemeClr val="bg1"/>
            </a:solidFill>
            <a:round/>
          </a:ln>
        </p:spPr>
        <p:style>
          <a:lnRef idx="1">
            <a:schemeClr val="accent1"/>
          </a:lnRef>
          <a:fillRef idx="0">
            <a:schemeClr val="accent1"/>
          </a:fillRef>
          <a:effectRef idx="0">
            <a:schemeClr val="accent1"/>
          </a:effectRef>
          <a:fontRef idx="minor"/>
        </p:style>
      </p:sp>
      <p:sp>
        <p:nvSpPr>
          <p:cNvPr id="518" name="Line 15"/>
          <p:cNvSpPr/>
          <p:nvPr/>
        </p:nvSpPr>
        <p:spPr>
          <a:xfrm flipH="1">
            <a:off x="5004000" y="1482840"/>
            <a:ext cx="115560" cy="381960"/>
          </a:xfrm>
          <a:prstGeom prst="line">
            <a:avLst/>
          </a:prstGeom>
          <a:ln w="57240">
            <a:solidFill>
              <a:srgbClr val="FF0000"/>
            </a:solidFill>
            <a:round/>
          </a:ln>
        </p:spPr>
        <p:style>
          <a:lnRef idx="1">
            <a:schemeClr val="accent1"/>
          </a:lnRef>
          <a:fillRef idx="0">
            <a:schemeClr val="accent1"/>
          </a:fillRef>
          <a:effectRef idx="0">
            <a:schemeClr val="accent1"/>
          </a:effectRef>
          <a:fontRef idx="minor"/>
        </p:style>
      </p:sp>
      <p:sp>
        <p:nvSpPr>
          <p:cNvPr id="519" name="CustomShape 16"/>
          <p:cNvSpPr/>
          <p:nvPr/>
        </p:nvSpPr>
        <p:spPr>
          <a:xfrm rot="6408000">
            <a:off x="5053680" y="1501920"/>
            <a:ext cx="243360" cy="209880"/>
          </a:xfrm>
          <a:prstGeom prst="triangle">
            <a:avLst>
              <a:gd name="adj" fmla="val 50000"/>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520" name="CustomShape 17"/>
          <p:cNvSpPr/>
          <p:nvPr/>
        </p:nvSpPr>
        <p:spPr>
          <a:xfrm>
            <a:off x="3619440" y="1560960"/>
            <a:ext cx="2011320" cy="1155960"/>
          </a:xfrm>
          <a:custGeom>
            <a:avLst/>
            <a:gdLst/>
            <a:ahLst/>
            <a:cxnLst/>
            <a:rect l="l" t="t" r="r" b="b"/>
            <a:pathLst>
              <a:path w="2011680" h="1156254">
                <a:moveTo>
                  <a:pt x="0" y="1150158"/>
                </a:moveTo>
                <a:cubicBezTo>
                  <a:pt x="50800" y="1055162"/>
                  <a:pt x="101600" y="960166"/>
                  <a:pt x="182880" y="912414"/>
                </a:cubicBezTo>
                <a:cubicBezTo>
                  <a:pt x="264160" y="864662"/>
                  <a:pt x="400304" y="900222"/>
                  <a:pt x="487680" y="863646"/>
                </a:cubicBezTo>
                <a:cubicBezTo>
                  <a:pt x="575056" y="827070"/>
                  <a:pt x="632968" y="698038"/>
                  <a:pt x="707136" y="692958"/>
                </a:cubicBezTo>
                <a:cubicBezTo>
                  <a:pt x="781304" y="687878"/>
                  <a:pt x="871728" y="775254"/>
                  <a:pt x="932688" y="833166"/>
                </a:cubicBezTo>
                <a:cubicBezTo>
                  <a:pt x="993648" y="891078"/>
                  <a:pt x="1013968" y="1051606"/>
                  <a:pt x="1072896" y="1040430"/>
                </a:cubicBezTo>
                <a:cubicBezTo>
                  <a:pt x="1131824" y="1029254"/>
                  <a:pt x="1234440" y="885998"/>
                  <a:pt x="1286256" y="766110"/>
                </a:cubicBezTo>
                <a:cubicBezTo>
                  <a:pt x="1338072" y="646222"/>
                  <a:pt x="1334008" y="347518"/>
                  <a:pt x="1383792" y="321102"/>
                </a:cubicBezTo>
                <a:cubicBezTo>
                  <a:pt x="1433576" y="294686"/>
                  <a:pt x="1543304" y="533446"/>
                  <a:pt x="1584960" y="607614"/>
                </a:cubicBezTo>
                <a:cubicBezTo>
                  <a:pt x="1626616" y="681782"/>
                  <a:pt x="1607312" y="866694"/>
                  <a:pt x="1633728" y="766110"/>
                </a:cubicBezTo>
                <a:cubicBezTo>
                  <a:pt x="1660144" y="665526"/>
                  <a:pt x="1680464" y="-60914"/>
                  <a:pt x="1743456" y="4110"/>
                </a:cubicBezTo>
                <a:cubicBezTo>
                  <a:pt x="1806448" y="69134"/>
                  <a:pt x="1909064" y="612694"/>
                  <a:pt x="2011680" y="1156254"/>
                </a:cubicBezTo>
              </a:path>
            </a:pathLst>
          </a:custGeom>
          <a:noFill/>
          <a:ln w="38160">
            <a:solidFill>
              <a:schemeClr val="bg1"/>
            </a:solidFill>
            <a:round/>
          </a:ln>
        </p:spPr>
        <p:style>
          <a:lnRef idx="2">
            <a:schemeClr val="accent1">
              <a:shade val="50000"/>
            </a:schemeClr>
          </a:lnRef>
          <a:fillRef idx="1">
            <a:schemeClr val="accent1"/>
          </a:fillRef>
          <a:effectRef idx="0">
            <a:schemeClr val="accent1"/>
          </a:effectRef>
          <a:fontRef idx="minor"/>
        </p:style>
      </p:sp>
      <p:sp>
        <p:nvSpPr>
          <p:cNvPr id="521" name="CustomShape 18"/>
          <p:cNvSpPr/>
          <p:nvPr/>
        </p:nvSpPr>
        <p:spPr>
          <a:xfrm>
            <a:off x="3638160" y="2372760"/>
            <a:ext cx="228960" cy="198360"/>
          </a:xfrm>
          <a:prstGeom prst="star5">
            <a:avLst>
              <a:gd name="adj" fmla="val 19098"/>
              <a:gd name="hf" fmla="val 105146"/>
              <a:gd name="vf" fmla="val 110557"/>
            </a:avLst>
          </a:prstGeom>
          <a:solidFill>
            <a:srgbClr val="002060"/>
          </a:solidFill>
          <a:ln>
            <a:solidFill>
              <a:srgbClr val="00B0F0"/>
            </a:solidFill>
            <a:round/>
          </a:ln>
        </p:spPr>
        <p:style>
          <a:lnRef idx="2">
            <a:schemeClr val="accent1">
              <a:shade val="50000"/>
            </a:schemeClr>
          </a:lnRef>
          <a:fillRef idx="1">
            <a:schemeClr val="accent1"/>
          </a:fillRef>
          <a:effectRef idx="0">
            <a:schemeClr val="accent1"/>
          </a:effectRef>
          <a:fontRef idx="minor"/>
        </p:style>
      </p:sp>
      <p:sp>
        <p:nvSpPr>
          <p:cNvPr id="522" name="CustomShape 19"/>
          <p:cNvSpPr/>
          <p:nvPr/>
        </p:nvSpPr>
        <p:spPr>
          <a:xfrm>
            <a:off x="4425120" y="2094840"/>
            <a:ext cx="276480" cy="248760"/>
          </a:xfrm>
          <a:custGeom>
            <a:avLst/>
            <a:gdLst/>
            <a:ahLst/>
            <a:cxnLst/>
            <a:rect l="l" t="t" r="r" b="b"/>
            <a:pathLst>
              <a:path w="21600" h="21600">
                <a:moveTo>
                  <a:pt x="0" y="0"/>
                </a:moveTo>
                <a:lnTo>
                  <a:pt x="21600" y="21600"/>
                </a:lnTo>
              </a:path>
            </a:pathLst>
          </a:custGeom>
          <a:noFill/>
          <a:ln w="57240">
            <a:solidFill>
              <a:srgbClr val="FFFF00"/>
            </a:solidFill>
            <a:round/>
            <a:tailEnd type="triangle" w="med" len="med"/>
          </a:ln>
        </p:spPr>
        <p:style>
          <a:lnRef idx="1">
            <a:schemeClr val="accent1"/>
          </a:lnRef>
          <a:fillRef idx="0">
            <a:schemeClr val="accent1"/>
          </a:fillRef>
          <a:effectRef idx="0">
            <a:schemeClr val="accent1"/>
          </a:effectRef>
          <a:fontRef idx="minor"/>
        </p:style>
      </p:sp>
      <p:sp>
        <p:nvSpPr>
          <p:cNvPr id="523" name="CustomShape 20"/>
          <p:cNvSpPr/>
          <p:nvPr/>
        </p:nvSpPr>
        <p:spPr>
          <a:xfrm flipV="1">
            <a:off x="4801320" y="1892880"/>
            <a:ext cx="80280" cy="402120"/>
          </a:xfrm>
          <a:custGeom>
            <a:avLst/>
            <a:gdLst/>
            <a:ahLst/>
            <a:cxnLst/>
            <a:rect l="l" t="t" r="r" b="b"/>
            <a:pathLst>
              <a:path w="21600" h="21600">
                <a:moveTo>
                  <a:pt x="0" y="0"/>
                </a:moveTo>
                <a:lnTo>
                  <a:pt x="21600" y="21600"/>
                </a:lnTo>
              </a:path>
            </a:pathLst>
          </a:custGeom>
          <a:noFill/>
          <a:ln w="57240">
            <a:solidFill>
              <a:srgbClr val="FFFF00"/>
            </a:solidFill>
            <a:round/>
            <a:tailEnd type="triangle" w="med" len="med"/>
          </a:ln>
        </p:spPr>
        <p:style>
          <a:lnRef idx="1">
            <a:schemeClr val="accent1"/>
          </a:lnRef>
          <a:fillRef idx="0">
            <a:schemeClr val="accent1"/>
          </a:fillRef>
          <a:effectRef idx="0">
            <a:schemeClr val="accent1"/>
          </a:effectRef>
          <a:fontRef idx="minor"/>
        </p:style>
      </p:sp>
      <p:sp>
        <p:nvSpPr>
          <p:cNvPr id="524" name="CustomShape 21"/>
          <p:cNvSpPr/>
          <p:nvPr/>
        </p:nvSpPr>
        <p:spPr>
          <a:xfrm flipV="1">
            <a:off x="3871440" y="2062080"/>
            <a:ext cx="398520" cy="282600"/>
          </a:xfrm>
          <a:custGeom>
            <a:avLst/>
            <a:gdLst/>
            <a:ahLst/>
            <a:cxnLst/>
            <a:rect l="l" t="t" r="r" b="b"/>
            <a:pathLst>
              <a:path w="21600" h="21600">
                <a:moveTo>
                  <a:pt x="0" y="0"/>
                </a:moveTo>
                <a:lnTo>
                  <a:pt x="21600" y="21600"/>
                </a:lnTo>
              </a:path>
            </a:pathLst>
          </a:custGeom>
          <a:noFill/>
          <a:ln w="57240">
            <a:solidFill>
              <a:srgbClr val="FFFF00"/>
            </a:solidFill>
            <a:round/>
            <a:tailEnd type="triangle" w="med" len="med"/>
          </a:ln>
        </p:spPr>
        <p:style>
          <a:lnRef idx="1">
            <a:schemeClr val="accent1"/>
          </a:lnRef>
          <a:fillRef idx="0">
            <a:schemeClr val="accent1"/>
          </a:fillRef>
          <a:effectRef idx="0">
            <a:schemeClr val="accent1"/>
          </a:effectRef>
          <a:fontRef idx="minor"/>
        </p:style>
      </p:sp>
      <p:grpSp>
        <p:nvGrpSpPr>
          <p:cNvPr id="2" name="Group 1">
            <a:extLst>
              <a:ext uri="{FF2B5EF4-FFF2-40B4-BE49-F238E27FC236}">
                <a16:creationId xmlns:a16="http://schemas.microsoft.com/office/drawing/2014/main" id="{35E4A5BC-6D66-415A-B0AD-F10B1B0E035F}"/>
              </a:ext>
            </a:extLst>
          </p:cNvPr>
          <p:cNvGrpSpPr/>
          <p:nvPr/>
        </p:nvGrpSpPr>
        <p:grpSpPr>
          <a:xfrm>
            <a:off x="7813625" y="4085640"/>
            <a:ext cx="1225967" cy="959400"/>
            <a:chOff x="6871320" y="4100940"/>
            <a:chExt cx="1225967" cy="959400"/>
          </a:xfrm>
        </p:grpSpPr>
        <p:sp>
          <p:nvSpPr>
            <p:cNvPr id="525" name="CustomShape 22"/>
            <p:cNvSpPr/>
            <p:nvPr/>
          </p:nvSpPr>
          <p:spPr>
            <a:xfrm>
              <a:off x="6874007" y="4100940"/>
              <a:ext cx="1223280" cy="95940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pic>
          <p:nvPicPr>
            <p:cNvPr id="527" name="Picture 8"/>
            <p:cNvPicPr/>
            <p:nvPr/>
          </p:nvPicPr>
          <p:blipFill rotWithShape="1">
            <a:blip r:embed="rId4"/>
            <a:srcRect t="25951" b="24004"/>
            <a:stretch/>
          </p:blipFill>
          <p:spPr>
            <a:xfrm>
              <a:off x="6871320" y="4153405"/>
              <a:ext cx="1223280" cy="359965"/>
            </a:xfrm>
            <a:prstGeom prst="rect">
              <a:avLst/>
            </a:prstGeom>
            <a:ln>
              <a:noFill/>
            </a:ln>
          </p:spPr>
        </p:pic>
        <p:pic>
          <p:nvPicPr>
            <p:cNvPr id="528" name="Picture 10"/>
            <p:cNvPicPr/>
            <p:nvPr/>
          </p:nvPicPr>
          <p:blipFill rotWithShape="1">
            <a:blip r:embed="rId5"/>
            <a:srcRect l="18120" r="13742" b="12233"/>
            <a:stretch/>
          </p:blipFill>
          <p:spPr>
            <a:xfrm>
              <a:off x="6967393" y="4545147"/>
              <a:ext cx="435894" cy="448982"/>
            </a:xfrm>
            <a:prstGeom prst="rect">
              <a:avLst/>
            </a:prstGeom>
            <a:ln>
              <a:noFill/>
            </a:ln>
          </p:spPr>
        </p:pic>
        <p:pic>
          <p:nvPicPr>
            <p:cNvPr id="529" name="Picture 12"/>
            <p:cNvPicPr/>
            <p:nvPr/>
          </p:nvPicPr>
          <p:blipFill>
            <a:blip r:embed="rId6"/>
            <a:stretch/>
          </p:blipFill>
          <p:spPr>
            <a:xfrm>
              <a:off x="7525853" y="4504824"/>
              <a:ext cx="523800" cy="523800"/>
            </a:xfrm>
            <a:prstGeom prst="rect">
              <a:avLst/>
            </a:prstGeom>
            <a:ln>
              <a:noFill/>
            </a:ln>
          </p:spPr>
        </p:pic>
      </p:grpSp>
      <p:sp>
        <p:nvSpPr>
          <p:cNvPr id="530" name="CustomShape 24"/>
          <p:cNvSpPr/>
          <p:nvPr/>
        </p:nvSpPr>
        <p:spPr>
          <a:xfrm>
            <a:off x="6616080" y="-63000"/>
            <a:ext cx="2007000" cy="1076760"/>
          </a:xfrm>
          <a:prstGeom prst="rect">
            <a:avLst/>
          </a:prstGeom>
          <a:noFill/>
          <a:ln>
            <a:noFill/>
          </a:ln>
        </p:spPr>
        <p:style>
          <a:lnRef idx="0">
            <a:scrgbClr r="0" g="0" b="0"/>
          </a:lnRef>
          <a:fillRef idx="0">
            <a:scrgbClr r="0" g="0" b="0"/>
          </a:fillRef>
          <a:effectRef idx="0">
            <a:scrgbClr r="0" g="0" b="0"/>
          </a:effectRef>
          <a:fontRef idx="minor"/>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 normalizeH="0" baseline="0" noProof="0">
                <a:ln>
                  <a:noFill/>
                </a:ln>
                <a:solidFill>
                  <a:srgbClr val="FFFFFF"/>
                </a:solidFill>
                <a:effectLst/>
                <a:uLnTx/>
                <a:uFill>
                  <a:solidFill>
                    <a:srgbClr val="FFFFFF"/>
                  </a:solidFill>
                </a:uFill>
                <a:latin typeface="Calibri"/>
              </a:rPr>
              <a:t>Exact </a:t>
            </a:r>
            <a:endParaRPr kumimoji="0" lang="en-US" sz="4400" b="0" i="0" u="none" strike="noStrike" kern="1200" cap="none" spc="-1" normalizeH="0" baseline="0" noProof="0">
              <a:ln>
                <a:noFill/>
              </a:ln>
              <a:solidFill>
                <a:srgbClr val="FFFFFF"/>
              </a:solidFill>
              <a:effectLst/>
              <a:uLnTx/>
              <a:uFill>
                <a:solidFill>
                  <a:srgbClr val="FFFFFF"/>
                </a:solidFill>
              </a:uFill>
              <a:latin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 normalizeH="0" baseline="0" noProof="0">
                <a:ln>
                  <a:noFill/>
                </a:ln>
                <a:solidFill>
                  <a:srgbClr val="FFFFFF"/>
                </a:solidFill>
                <a:effectLst/>
                <a:uLnTx/>
                <a:uFill>
                  <a:solidFill>
                    <a:srgbClr val="FFFFFF"/>
                  </a:solidFill>
                </a:uFill>
                <a:latin typeface="Calibri"/>
              </a:rPr>
              <a:t>algorithms</a:t>
            </a:r>
            <a:endParaRPr kumimoji="0" lang="en-US" sz="4400" b="0" i="0" u="none" strike="noStrike" kern="1200" cap="none" spc="-1" normalizeH="0" baseline="0" noProof="0">
              <a:ln>
                <a:noFill/>
              </a:ln>
              <a:solidFill>
                <a:srgbClr val="FFFFFF"/>
              </a:solidFill>
              <a:effectLst/>
              <a:uLnTx/>
              <a:uFill>
                <a:solidFill>
                  <a:srgbClr val="FFFFFF"/>
                </a:solidFill>
              </a:uFill>
              <a:latin typeface="Arial"/>
            </a:endParaRPr>
          </a:p>
        </p:txBody>
      </p:sp>
      <p:sp>
        <p:nvSpPr>
          <p:cNvPr id="531" name="Line 25"/>
          <p:cNvSpPr/>
          <p:nvPr/>
        </p:nvSpPr>
        <p:spPr>
          <a:xfrm>
            <a:off x="6551280" y="1299960"/>
            <a:ext cx="360" cy="1486800"/>
          </a:xfrm>
          <a:prstGeom prst="line">
            <a:avLst/>
          </a:prstGeom>
          <a:ln w="57240">
            <a:solidFill>
              <a:schemeClr val="bg1"/>
            </a:solidFill>
            <a:round/>
          </a:ln>
        </p:spPr>
        <p:style>
          <a:lnRef idx="1">
            <a:schemeClr val="accent1"/>
          </a:lnRef>
          <a:fillRef idx="0">
            <a:schemeClr val="accent1"/>
          </a:fillRef>
          <a:effectRef idx="0">
            <a:schemeClr val="accent1"/>
          </a:effectRef>
          <a:fontRef idx="minor"/>
        </p:style>
      </p:sp>
      <p:sp>
        <p:nvSpPr>
          <p:cNvPr id="532" name="Line 26"/>
          <p:cNvSpPr/>
          <p:nvPr/>
        </p:nvSpPr>
        <p:spPr>
          <a:xfrm>
            <a:off x="6551280" y="2786760"/>
            <a:ext cx="2137320" cy="360"/>
          </a:xfrm>
          <a:prstGeom prst="line">
            <a:avLst/>
          </a:prstGeom>
          <a:ln w="57240">
            <a:solidFill>
              <a:schemeClr val="bg1"/>
            </a:solidFill>
            <a:round/>
          </a:ln>
        </p:spPr>
        <p:style>
          <a:lnRef idx="1">
            <a:schemeClr val="accent1"/>
          </a:lnRef>
          <a:fillRef idx="0">
            <a:schemeClr val="accent1"/>
          </a:fillRef>
          <a:effectRef idx="0">
            <a:schemeClr val="accent1"/>
          </a:effectRef>
          <a:fontRef idx="minor"/>
        </p:style>
      </p:sp>
      <p:sp>
        <p:nvSpPr>
          <p:cNvPr id="533" name="CustomShape 27"/>
          <p:cNvSpPr/>
          <p:nvPr/>
        </p:nvSpPr>
        <p:spPr>
          <a:xfrm>
            <a:off x="6854760" y="2830320"/>
            <a:ext cx="1530000" cy="943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 normalizeH="0" baseline="0" noProof="0" dirty="0">
                <a:ln>
                  <a:noFill/>
                </a:ln>
                <a:solidFill>
                  <a:srgbClr val="FFFFFF"/>
                </a:solidFill>
                <a:effectLst/>
                <a:uLnTx/>
                <a:uFill>
                  <a:solidFill>
                    <a:srgbClr val="FFFFFF"/>
                  </a:solidFill>
                </a:uFill>
                <a:latin typeface="Calibri"/>
              </a:rPr>
              <a:t>Different </a:t>
            </a:r>
            <a:endParaRPr kumimoji="0" lang="en-US" sz="1800" b="0" i="0" u="none" strike="noStrike" kern="1200" cap="none" spc="-1" normalizeH="0" baseline="0" noProof="0" dirty="0">
              <a:ln>
                <a:noFill/>
              </a:ln>
              <a:solidFill>
                <a:srgbClr val="FFFFFF"/>
              </a:solidFill>
              <a:effectLst/>
              <a:uLnTx/>
              <a:uFill>
                <a:solidFill>
                  <a:srgbClr val="FFFFFF"/>
                </a:solidFill>
              </a:uFill>
              <a:latin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 normalizeH="0" baseline="0" noProof="0" dirty="0">
                <a:ln>
                  <a:noFill/>
                </a:ln>
                <a:solidFill>
                  <a:srgbClr val="FFFFFF"/>
                </a:solidFill>
                <a:effectLst/>
                <a:uLnTx/>
                <a:uFill>
                  <a:solidFill>
                    <a:srgbClr val="FFFFFF"/>
                  </a:solidFill>
                </a:uFill>
                <a:latin typeface="Calibri"/>
              </a:rPr>
              <a:t>solutions</a:t>
            </a:r>
            <a:endParaRPr kumimoji="0" lang="en-US" sz="1800" b="0" i="0" u="none" strike="noStrike" kern="1200" cap="none" spc="-1" normalizeH="0" baseline="0" noProof="0" dirty="0">
              <a:ln>
                <a:noFill/>
              </a:ln>
              <a:solidFill>
                <a:srgbClr val="FFFFFF"/>
              </a:solidFill>
              <a:effectLst/>
              <a:uLnTx/>
              <a:uFill>
                <a:solidFill>
                  <a:srgbClr val="FFFFFF"/>
                </a:solidFill>
              </a:uFill>
              <a:latin typeface="Arial"/>
            </a:endParaRPr>
          </a:p>
        </p:txBody>
      </p:sp>
      <p:sp>
        <p:nvSpPr>
          <p:cNvPr id="534" name="Line 28"/>
          <p:cNvSpPr/>
          <p:nvPr/>
        </p:nvSpPr>
        <p:spPr>
          <a:xfrm flipH="1">
            <a:off x="8390880" y="1150920"/>
            <a:ext cx="115200" cy="382320"/>
          </a:xfrm>
          <a:prstGeom prst="line">
            <a:avLst/>
          </a:prstGeom>
          <a:ln w="57240">
            <a:solidFill>
              <a:srgbClr val="FF0000"/>
            </a:solidFill>
            <a:round/>
          </a:ln>
        </p:spPr>
        <p:style>
          <a:lnRef idx="1">
            <a:schemeClr val="accent1"/>
          </a:lnRef>
          <a:fillRef idx="0">
            <a:schemeClr val="accent1"/>
          </a:fillRef>
          <a:effectRef idx="0">
            <a:schemeClr val="accent1"/>
          </a:effectRef>
          <a:fontRef idx="minor"/>
        </p:style>
      </p:sp>
      <p:sp>
        <p:nvSpPr>
          <p:cNvPr id="535" name="CustomShape 29"/>
          <p:cNvSpPr/>
          <p:nvPr/>
        </p:nvSpPr>
        <p:spPr>
          <a:xfrm rot="6408000">
            <a:off x="8440560" y="1170000"/>
            <a:ext cx="243360" cy="209880"/>
          </a:xfrm>
          <a:prstGeom prst="triangle">
            <a:avLst>
              <a:gd name="adj" fmla="val 50000"/>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536" name="CustomShape 30"/>
          <p:cNvSpPr/>
          <p:nvPr/>
        </p:nvSpPr>
        <p:spPr>
          <a:xfrm>
            <a:off x="6629400" y="1560960"/>
            <a:ext cx="2011320" cy="1155960"/>
          </a:xfrm>
          <a:custGeom>
            <a:avLst/>
            <a:gdLst/>
            <a:ahLst/>
            <a:cxnLst/>
            <a:rect l="l" t="t" r="r" b="b"/>
            <a:pathLst>
              <a:path w="2011680" h="1156254">
                <a:moveTo>
                  <a:pt x="0" y="1150158"/>
                </a:moveTo>
                <a:cubicBezTo>
                  <a:pt x="50800" y="1055162"/>
                  <a:pt x="101600" y="960166"/>
                  <a:pt x="182880" y="912414"/>
                </a:cubicBezTo>
                <a:cubicBezTo>
                  <a:pt x="264160" y="864662"/>
                  <a:pt x="400304" y="900222"/>
                  <a:pt x="487680" y="863646"/>
                </a:cubicBezTo>
                <a:cubicBezTo>
                  <a:pt x="575056" y="827070"/>
                  <a:pt x="632968" y="698038"/>
                  <a:pt x="707136" y="692958"/>
                </a:cubicBezTo>
                <a:cubicBezTo>
                  <a:pt x="781304" y="687878"/>
                  <a:pt x="871728" y="775254"/>
                  <a:pt x="932688" y="833166"/>
                </a:cubicBezTo>
                <a:cubicBezTo>
                  <a:pt x="993648" y="891078"/>
                  <a:pt x="1013968" y="1051606"/>
                  <a:pt x="1072896" y="1040430"/>
                </a:cubicBezTo>
                <a:cubicBezTo>
                  <a:pt x="1131824" y="1029254"/>
                  <a:pt x="1234440" y="885998"/>
                  <a:pt x="1286256" y="766110"/>
                </a:cubicBezTo>
                <a:cubicBezTo>
                  <a:pt x="1338072" y="646222"/>
                  <a:pt x="1334008" y="347518"/>
                  <a:pt x="1383792" y="321102"/>
                </a:cubicBezTo>
                <a:cubicBezTo>
                  <a:pt x="1433576" y="294686"/>
                  <a:pt x="1543304" y="533446"/>
                  <a:pt x="1584960" y="607614"/>
                </a:cubicBezTo>
                <a:cubicBezTo>
                  <a:pt x="1626616" y="681782"/>
                  <a:pt x="1607312" y="866694"/>
                  <a:pt x="1633728" y="766110"/>
                </a:cubicBezTo>
                <a:cubicBezTo>
                  <a:pt x="1660144" y="665526"/>
                  <a:pt x="1680464" y="-60914"/>
                  <a:pt x="1743456" y="4110"/>
                </a:cubicBezTo>
                <a:cubicBezTo>
                  <a:pt x="1806448" y="69134"/>
                  <a:pt x="1909064" y="612694"/>
                  <a:pt x="2011680" y="1156254"/>
                </a:cubicBezTo>
              </a:path>
            </a:pathLst>
          </a:custGeom>
          <a:noFill/>
          <a:ln w="38160">
            <a:solidFill>
              <a:schemeClr val="bg1"/>
            </a:solidFill>
            <a:round/>
          </a:ln>
        </p:spPr>
        <p:style>
          <a:lnRef idx="2">
            <a:schemeClr val="accent1">
              <a:shade val="50000"/>
            </a:schemeClr>
          </a:lnRef>
          <a:fillRef idx="1">
            <a:schemeClr val="accent1"/>
          </a:fillRef>
          <a:effectRef idx="0">
            <a:schemeClr val="accent1"/>
          </a:effectRef>
          <a:fontRef idx="minor"/>
        </p:style>
      </p:sp>
      <p:sp>
        <p:nvSpPr>
          <p:cNvPr id="537" name="CustomShape 31"/>
          <p:cNvSpPr/>
          <p:nvPr/>
        </p:nvSpPr>
        <p:spPr>
          <a:xfrm>
            <a:off x="6648120" y="2372760"/>
            <a:ext cx="228960" cy="198360"/>
          </a:xfrm>
          <a:prstGeom prst="star5">
            <a:avLst>
              <a:gd name="adj" fmla="val 19098"/>
              <a:gd name="hf" fmla="val 105146"/>
              <a:gd name="vf" fmla="val 110557"/>
            </a:avLst>
          </a:prstGeom>
          <a:solidFill>
            <a:srgbClr val="002060"/>
          </a:solidFill>
          <a:ln>
            <a:solidFill>
              <a:srgbClr val="00B0F0"/>
            </a:solidFill>
            <a:round/>
          </a:ln>
        </p:spPr>
        <p:style>
          <a:lnRef idx="2">
            <a:schemeClr val="accent1">
              <a:shade val="50000"/>
            </a:schemeClr>
          </a:lnRef>
          <a:fillRef idx="1">
            <a:schemeClr val="accent1"/>
          </a:fillRef>
          <a:effectRef idx="0">
            <a:schemeClr val="accent1"/>
          </a:effectRef>
          <a:fontRef idx="minor"/>
        </p:style>
      </p:sp>
      <p:sp>
        <p:nvSpPr>
          <p:cNvPr id="538" name="CustomShape 32"/>
          <p:cNvSpPr/>
          <p:nvPr/>
        </p:nvSpPr>
        <p:spPr>
          <a:xfrm flipV="1">
            <a:off x="6871320" y="2120040"/>
            <a:ext cx="406800" cy="192600"/>
          </a:xfrm>
          <a:custGeom>
            <a:avLst/>
            <a:gdLst/>
            <a:ahLst/>
            <a:cxnLst/>
            <a:rect l="l" t="t" r="r" b="b"/>
            <a:pathLst>
              <a:path w="21600" h="21600">
                <a:moveTo>
                  <a:pt x="0" y="0"/>
                </a:moveTo>
                <a:lnTo>
                  <a:pt x="21600" y="21600"/>
                </a:lnTo>
              </a:path>
            </a:pathLst>
          </a:custGeom>
          <a:noFill/>
          <a:ln w="57240">
            <a:solidFill>
              <a:srgbClr val="FFFF00"/>
            </a:solidFill>
            <a:round/>
            <a:tailEnd type="triangle" w="med" len="med"/>
          </a:ln>
        </p:spPr>
        <p:style>
          <a:lnRef idx="1">
            <a:schemeClr val="accent1"/>
          </a:lnRef>
          <a:fillRef idx="0">
            <a:schemeClr val="accent1"/>
          </a:fillRef>
          <a:effectRef idx="0">
            <a:schemeClr val="accent1"/>
          </a:effectRef>
          <a:fontRef idx="minor"/>
        </p:style>
      </p:sp>
      <p:sp>
        <p:nvSpPr>
          <p:cNvPr id="539" name="CustomShape 33"/>
          <p:cNvSpPr/>
          <p:nvPr/>
        </p:nvSpPr>
        <p:spPr>
          <a:xfrm flipV="1">
            <a:off x="7456320" y="1862280"/>
            <a:ext cx="437040" cy="301680"/>
          </a:xfrm>
          <a:custGeom>
            <a:avLst/>
            <a:gdLst/>
            <a:ahLst/>
            <a:cxnLst/>
            <a:rect l="l" t="t" r="r" b="b"/>
            <a:pathLst>
              <a:path w="21600" h="21600">
                <a:moveTo>
                  <a:pt x="0" y="0"/>
                </a:moveTo>
                <a:lnTo>
                  <a:pt x="21600" y="21600"/>
                </a:lnTo>
              </a:path>
            </a:pathLst>
          </a:custGeom>
          <a:noFill/>
          <a:ln w="57240">
            <a:solidFill>
              <a:srgbClr val="FFFF00"/>
            </a:solidFill>
            <a:round/>
            <a:tailEnd type="triangle" w="med" len="med"/>
          </a:ln>
        </p:spPr>
        <p:style>
          <a:lnRef idx="1">
            <a:schemeClr val="accent1"/>
          </a:lnRef>
          <a:fillRef idx="0">
            <a:schemeClr val="accent1"/>
          </a:fillRef>
          <a:effectRef idx="0">
            <a:schemeClr val="accent1"/>
          </a:effectRef>
          <a:fontRef idx="minor"/>
        </p:style>
      </p:sp>
      <p:sp>
        <p:nvSpPr>
          <p:cNvPr id="540" name="CustomShape 34"/>
          <p:cNvSpPr/>
          <p:nvPr/>
        </p:nvSpPr>
        <p:spPr>
          <a:xfrm flipV="1">
            <a:off x="7986240" y="1612440"/>
            <a:ext cx="286200" cy="192960"/>
          </a:xfrm>
          <a:custGeom>
            <a:avLst/>
            <a:gdLst/>
            <a:ahLst/>
            <a:cxnLst/>
            <a:rect l="l" t="t" r="r" b="b"/>
            <a:pathLst>
              <a:path w="21600" h="21600">
                <a:moveTo>
                  <a:pt x="0" y="0"/>
                </a:moveTo>
                <a:lnTo>
                  <a:pt x="21600" y="21600"/>
                </a:lnTo>
              </a:path>
            </a:pathLst>
          </a:custGeom>
          <a:noFill/>
          <a:ln w="57240">
            <a:solidFill>
              <a:srgbClr val="FFFF00"/>
            </a:solidFill>
            <a:round/>
            <a:tailEnd type="triangle" w="med" len="med"/>
          </a:ln>
        </p:spPr>
        <p:style>
          <a:lnRef idx="1">
            <a:schemeClr val="accent1"/>
          </a:lnRef>
          <a:fillRef idx="0">
            <a:schemeClr val="accent1"/>
          </a:fillRef>
          <a:effectRef idx="0">
            <a:schemeClr val="accent1"/>
          </a:effectRef>
          <a:fontRef idx="minor"/>
        </p:style>
      </p:sp>
      <p:sp>
        <p:nvSpPr>
          <p:cNvPr id="541" name="CustomShape 35"/>
          <p:cNvSpPr/>
          <p:nvPr/>
        </p:nvSpPr>
        <p:spPr>
          <a:xfrm>
            <a:off x="6150960" y="927000"/>
            <a:ext cx="262908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a:ln>
                  <a:noFill/>
                </a:ln>
                <a:solidFill>
                  <a:srgbClr val="FFFF00"/>
                </a:solidFill>
                <a:effectLst/>
                <a:uLnTx/>
                <a:uFill>
                  <a:solidFill>
                    <a:srgbClr val="FFFFFF"/>
                  </a:solidFill>
                </a:uFill>
                <a:latin typeface="Calibri"/>
              </a:rPr>
              <a:t>Estimate of best quality</a:t>
            </a:r>
            <a:endParaRPr kumimoji="0" lang="en-US" sz="1800" b="0" i="0" u="none" strike="noStrike" kern="1200" cap="none" spc="-1" normalizeH="0" baseline="0" noProof="0">
              <a:ln>
                <a:noFill/>
              </a:ln>
              <a:solidFill>
                <a:srgbClr val="FFFFFF"/>
              </a:solidFill>
              <a:effectLst/>
              <a:uLnTx/>
              <a:uFill>
                <a:solidFill>
                  <a:srgbClr val="FFFFFF"/>
                </a:solidFill>
              </a:uFill>
              <a:latin typeface="Arial"/>
            </a:endParaRPr>
          </a:p>
        </p:txBody>
      </p:sp>
      <p:sp>
        <p:nvSpPr>
          <p:cNvPr id="542" name="Line 36"/>
          <p:cNvSpPr/>
          <p:nvPr/>
        </p:nvSpPr>
        <p:spPr>
          <a:xfrm>
            <a:off x="6633000" y="1487880"/>
            <a:ext cx="2085480" cy="360"/>
          </a:xfrm>
          <a:prstGeom prst="line">
            <a:avLst/>
          </a:prstGeom>
          <a:ln w="38160">
            <a:solidFill>
              <a:srgbClr val="FFFF00"/>
            </a:solidFill>
            <a:custDash>
              <a:ds d="400000" sp="300000"/>
            </a:custDash>
            <a:round/>
          </a:ln>
        </p:spPr>
        <p:style>
          <a:lnRef idx="1">
            <a:schemeClr val="accent1"/>
          </a:lnRef>
          <a:fillRef idx="0">
            <a:schemeClr val="accent1"/>
          </a:fillRef>
          <a:effectRef idx="0">
            <a:schemeClr val="accent1"/>
          </a:effectRef>
          <a:fontRef idx="minor"/>
        </p:style>
      </p:sp>
      <p:sp>
        <p:nvSpPr>
          <p:cNvPr id="543" name="CustomShape 37"/>
          <p:cNvSpPr/>
          <p:nvPr/>
        </p:nvSpPr>
        <p:spPr>
          <a:xfrm>
            <a:off x="6872760" y="1290960"/>
            <a:ext cx="1258200" cy="111960"/>
          </a:xfrm>
          <a:prstGeom prst="downArrow">
            <a:avLst>
              <a:gd name="adj1" fmla="val 50000"/>
              <a:gd name="adj2" fmla="val 50000"/>
            </a:avLst>
          </a:prstGeom>
          <a:solidFill>
            <a:srgbClr val="FFFF00"/>
          </a:solidFill>
          <a:ln>
            <a:solidFill>
              <a:srgbClr val="FFFF00"/>
            </a:solidFill>
            <a:round/>
          </a:ln>
        </p:spPr>
        <p:style>
          <a:lnRef idx="2">
            <a:schemeClr val="accent1">
              <a:shade val="50000"/>
            </a:schemeClr>
          </a:lnRef>
          <a:fillRef idx="1">
            <a:schemeClr val="accent1"/>
          </a:fillRef>
          <a:effectRef idx="0">
            <a:schemeClr val="accent1"/>
          </a:effectRef>
          <a:fontRef idx="minor"/>
        </p:style>
      </p:sp>
      <p:pic>
        <p:nvPicPr>
          <p:cNvPr id="44" name="Picture 2">
            <a:extLst>
              <a:ext uri="{FF2B5EF4-FFF2-40B4-BE49-F238E27FC236}">
                <a16:creationId xmlns:a16="http://schemas.microsoft.com/office/drawing/2014/main" id="{95C6CEF8-E409-417D-9C44-19A72013C0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58603" y="3869640"/>
            <a:ext cx="1060977" cy="12152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1169D-A141-4732-AB17-FB03CF066F01}"/>
              </a:ext>
            </a:extLst>
          </p:cNvPr>
          <p:cNvSpPr>
            <a:spLocks noGrp="1"/>
          </p:cNvSpPr>
          <p:nvPr>
            <p:ph type="title"/>
          </p:nvPr>
        </p:nvSpPr>
        <p:spPr>
          <a:xfrm>
            <a:off x="457200" y="1650314"/>
            <a:ext cx="8229600" cy="1432321"/>
          </a:xfrm>
        </p:spPr>
        <p:txBody>
          <a:bodyPr>
            <a:noAutofit/>
          </a:bodyPr>
          <a:lstStyle/>
          <a:p>
            <a:r>
              <a:rPr lang="en-AU" sz="4800" dirty="0" smtClean="0"/>
              <a:t>So, what research have I done on reserve selection?</a:t>
            </a:r>
            <a:endParaRPr lang="en-AU" sz="4800" dirty="0"/>
          </a:p>
        </p:txBody>
      </p:sp>
      <p:sp>
        <p:nvSpPr>
          <p:cNvPr id="4" name="TextBox 3">
            <a:extLst>
              <a:ext uri="{FF2B5EF4-FFF2-40B4-BE49-F238E27FC236}">
                <a16:creationId xmlns:a16="http://schemas.microsoft.com/office/drawing/2014/main" id="{89F198CB-71E1-4A64-9C02-BD4A86B040BD}"/>
              </a:ext>
            </a:extLst>
          </p:cNvPr>
          <p:cNvSpPr txBox="1"/>
          <p:nvPr/>
        </p:nvSpPr>
        <p:spPr>
          <a:xfrm>
            <a:off x="3111500" y="4724400"/>
            <a:ext cx="6032500" cy="369332"/>
          </a:xfrm>
          <a:prstGeom prst="rect">
            <a:avLst/>
          </a:prstGeom>
          <a:noFill/>
        </p:spPr>
        <p:txBody>
          <a:bodyPr wrap="square" rtlCol="0">
            <a:spAutoFit/>
          </a:bodyPr>
          <a:lstStyle/>
          <a:p>
            <a:r>
              <a:rPr lang="en-AU" dirty="0"/>
              <a:t>Hanson et al. (2020) Nature, DOI:10.1038/s41586-020-2138-7</a:t>
            </a:r>
          </a:p>
        </p:txBody>
      </p:sp>
    </p:spTree>
    <p:extLst>
      <p:ext uri="{BB962C8B-B14F-4D97-AF65-F5344CB8AC3E}">
        <p14:creationId xmlns:p14="http://schemas.microsoft.com/office/powerpoint/2010/main" val="27729780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3600" y="1281600"/>
            <a:ext cx="8611200" cy="2750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p:cNvSpPr>
            <a:spLocks noGrp="1"/>
          </p:cNvSpPr>
          <p:nvPr>
            <p:ph type="title"/>
          </p:nvPr>
        </p:nvSpPr>
        <p:spPr/>
        <p:txBody>
          <a:bodyPr/>
          <a:lstStyle/>
          <a:p>
            <a:r>
              <a:rPr lang="en-AU" b="1" dirty="0">
                <a:latin typeface="Arial" panose="020B0604020202020204" pitchFamily="34" charset="0"/>
                <a:cs typeface="Arial" panose="020B0604020202020204" pitchFamily="34" charset="0"/>
              </a:rPr>
              <a:t>Protected areas</a:t>
            </a:r>
          </a:p>
        </p:txBody>
      </p:sp>
      <p:pic>
        <p:nvPicPr>
          <p:cNvPr id="5" name="Picture 4"/>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41765" y="1360449"/>
            <a:ext cx="8460470" cy="2581810"/>
          </a:xfrm>
          <a:prstGeom prst="rect">
            <a:avLst/>
          </a:prstGeom>
        </p:spPr>
      </p:pic>
    </p:spTree>
    <p:extLst>
      <p:ext uri="{BB962C8B-B14F-4D97-AF65-F5344CB8AC3E}">
        <p14:creationId xmlns:p14="http://schemas.microsoft.com/office/powerpoint/2010/main" val="12546934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899"/>
            <a:ext cx="8229600" cy="857250"/>
          </a:xfrm>
        </p:spPr>
        <p:txBody>
          <a:bodyPr>
            <a:normAutofit/>
          </a:bodyPr>
          <a:lstStyle/>
          <a:p>
            <a:r>
              <a:rPr lang="en-AU" dirty="0" smtClean="0"/>
              <a:t>Remember the CARE principles?</a:t>
            </a:r>
            <a:endParaRPr lang="en-AU" dirty="0"/>
          </a:p>
        </p:txBody>
      </p:sp>
      <p:sp>
        <p:nvSpPr>
          <p:cNvPr id="3" name="Content Placeholder 2"/>
          <p:cNvSpPr>
            <a:spLocks noGrp="1"/>
          </p:cNvSpPr>
          <p:nvPr>
            <p:ph idx="1"/>
          </p:nvPr>
        </p:nvSpPr>
        <p:spPr>
          <a:xfrm>
            <a:off x="134003" y="1085001"/>
            <a:ext cx="4278869" cy="3602249"/>
          </a:xfrm>
        </p:spPr>
        <p:txBody>
          <a:bodyPr>
            <a:noAutofit/>
          </a:bodyPr>
          <a:lstStyle/>
          <a:p>
            <a:r>
              <a:rPr lang="en-AU" sz="4000" dirty="0"/>
              <a:t>Comprehensive</a:t>
            </a:r>
          </a:p>
          <a:p>
            <a:r>
              <a:rPr lang="en-AU" sz="4000" dirty="0"/>
              <a:t>Adequate</a:t>
            </a:r>
          </a:p>
          <a:p>
            <a:r>
              <a:rPr lang="en-AU" sz="4000" b="1" u="sng" dirty="0"/>
              <a:t>Representative</a:t>
            </a:r>
          </a:p>
          <a:p>
            <a:r>
              <a:rPr lang="en-AU" sz="4000" dirty="0"/>
              <a:t>Efficient</a:t>
            </a:r>
          </a:p>
        </p:txBody>
      </p:sp>
      <p:sp>
        <p:nvSpPr>
          <p:cNvPr id="60" name="Rectangle 59"/>
          <p:cNvSpPr/>
          <p:nvPr/>
        </p:nvSpPr>
        <p:spPr>
          <a:xfrm>
            <a:off x="4368800" y="1063229"/>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62" name="TextBox 61"/>
          <p:cNvSpPr txBox="1"/>
          <p:nvPr/>
        </p:nvSpPr>
        <p:spPr>
          <a:xfrm>
            <a:off x="5547360" y="2678109"/>
            <a:ext cx="140583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prstClr val="white"/>
                </a:solidFill>
                <a:effectLst/>
                <a:uLnTx/>
                <a:uFillTx/>
                <a:latin typeface="Calibri"/>
                <a:ea typeface="+mn-ea"/>
                <a:cs typeface="+mn-cs"/>
              </a:rPr>
              <a:t>versus</a:t>
            </a:r>
          </a:p>
        </p:txBody>
      </p:sp>
      <p:sp>
        <p:nvSpPr>
          <p:cNvPr id="63" name="Rectangle 62"/>
          <p:cNvSpPr/>
          <p:nvPr/>
        </p:nvSpPr>
        <p:spPr>
          <a:xfrm>
            <a:off x="4511040" y="1200150"/>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7170"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93735" y="131256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phylopic.org/assets/images/submissions/b8daba4a-be30-4fd6-9457-e9f868eef84c.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439545" y="-10707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phylopic.org/assets/images/submissions/416ec8c6-0ed1-4c9f-b4a4-8c1ef6496e84.thumb.png"/>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25219" y="173553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44650" y="191557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569130" y="126460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98548" y="1829435"/>
            <a:ext cx="470931" cy="47093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4368800" y="3395000"/>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Rectangle 20"/>
          <p:cNvSpPr/>
          <p:nvPr/>
        </p:nvSpPr>
        <p:spPr>
          <a:xfrm>
            <a:off x="6736080" y="3531921"/>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2"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93735" y="364433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phylopic.org/assets/images/submissions/416ec8c6-0ed1-4c9f-b4a4-8c1ef6496e84.thumb.png"/>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25219" y="406730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44650" y="424734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569130" y="359637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98548" y="4161206"/>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http://www.clker.com/cliparts/2/k/n/l/C/Q/transparent-green-checkmark-m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21783" y="715913"/>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28" name="Multiply 27"/>
          <p:cNvSpPr/>
          <p:nvPr/>
        </p:nvSpPr>
        <p:spPr>
          <a:xfrm>
            <a:off x="7881363" y="2741981"/>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59072381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b="1" dirty="0">
                <a:latin typeface="Arial" panose="020B0604020202020204" pitchFamily="34" charset="0"/>
                <a:cs typeface="Arial" panose="020B0604020202020204" pitchFamily="34" charset="0"/>
              </a:rPr>
              <a:t>Evolutionary processes</a:t>
            </a:r>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FF0000"/>
                  </a:solidFill>
                  <a:effectLst/>
                  <a:uLnTx/>
                  <a:uFillTx/>
                  <a:latin typeface="Calibri"/>
                  <a:ea typeface="+mn-ea"/>
                  <a:cs typeface="+mn-cs"/>
                </a:rPr>
                <a:t>Species range</a:t>
              </a: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Oval 32"/>
              <p:cNvSpPr/>
              <p:nvPr/>
            </p:nvSpPr>
            <p:spPr>
              <a:xfrm>
                <a:off x="7550726" y="14711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Oval 33"/>
              <p:cNvSpPr/>
              <p:nvPr/>
            </p:nvSpPr>
            <p:spPr>
              <a:xfrm>
                <a:off x="8500591" y="184873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Oval 38"/>
              <p:cNvSpPr/>
              <p:nvPr/>
            </p:nvSpPr>
            <p:spPr>
              <a:xfrm>
                <a:off x="10217725" y="1799848"/>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Oval 39"/>
              <p:cNvSpPr/>
              <p:nvPr/>
            </p:nvSpPr>
            <p:spPr>
              <a:xfrm>
                <a:off x="10351435" y="130436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Oval 40"/>
              <p:cNvSpPr/>
              <p:nvPr/>
            </p:nvSpPr>
            <p:spPr>
              <a:xfrm>
                <a:off x="10952409" y="16235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Oval 41"/>
              <p:cNvSpPr/>
              <p:nvPr/>
            </p:nvSpPr>
            <p:spPr>
              <a:xfrm>
                <a:off x="7954491" y="181637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Oval 42"/>
              <p:cNvSpPr/>
              <p:nvPr/>
            </p:nvSpPr>
            <p:spPr>
              <a:xfrm>
                <a:off x="8061672" y="140635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00B0F0"/>
                  </a:solidFill>
                  <a:effectLst/>
                  <a:uLnTx/>
                  <a:uFillTx/>
                  <a:latin typeface="Calibri"/>
                  <a:ea typeface="+mn-ea"/>
                  <a:cs typeface="+mn-cs"/>
                </a:rPr>
                <a:t>Population</a:t>
              </a: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5057213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latin typeface="Arial" panose="020B0604020202020204" pitchFamily="34" charset="0"/>
                <a:cs typeface="Arial" panose="020B0604020202020204" pitchFamily="34" charset="0"/>
              </a:rPr>
              <a:t>Evolutionary processes</a:t>
            </a:r>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FF0000"/>
                  </a:solidFill>
                  <a:effectLst/>
                  <a:uLnTx/>
                  <a:uFillTx/>
                  <a:latin typeface="Calibri"/>
                  <a:ea typeface="+mn-ea"/>
                  <a:cs typeface="+mn-cs"/>
                </a:rPr>
                <a:t>Species range</a:t>
              </a: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Oval 32"/>
              <p:cNvSpPr/>
              <p:nvPr/>
            </p:nvSpPr>
            <p:spPr>
              <a:xfrm>
                <a:off x="7550726" y="14711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Oval 33"/>
              <p:cNvSpPr/>
              <p:nvPr/>
            </p:nvSpPr>
            <p:spPr>
              <a:xfrm>
                <a:off x="8500591" y="184873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Oval 38"/>
              <p:cNvSpPr/>
              <p:nvPr/>
            </p:nvSpPr>
            <p:spPr>
              <a:xfrm>
                <a:off x="10217725" y="1799848"/>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Oval 39"/>
              <p:cNvSpPr/>
              <p:nvPr/>
            </p:nvSpPr>
            <p:spPr>
              <a:xfrm>
                <a:off x="10351435" y="130436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Oval 40"/>
              <p:cNvSpPr/>
              <p:nvPr/>
            </p:nvSpPr>
            <p:spPr>
              <a:xfrm>
                <a:off x="10952409" y="16235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Oval 41"/>
              <p:cNvSpPr/>
              <p:nvPr/>
            </p:nvSpPr>
            <p:spPr>
              <a:xfrm>
                <a:off x="7954491" y="181637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Oval 42"/>
              <p:cNvSpPr/>
              <p:nvPr/>
            </p:nvSpPr>
            <p:spPr>
              <a:xfrm>
                <a:off x="8061672" y="140635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00B0F0"/>
                  </a:solidFill>
                  <a:effectLst/>
                  <a:uLnTx/>
                  <a:uFillTx/>
                  <a:latin typeface="Calibri"/>
                  <a:ea typeface="+mn-ea"/>
                  <a:cs typeface="+mn-cs"/>
                </a:rPr>
                <a:t>Population</a:t>
              </a: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2366452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latin typeface="Arial" panose="020B0604020202020204" pitchFamily="34" charset="0"/>
                <a:cs typeface="Arial" panose="020B0604020202020204" pitchFamily="34" charset="0"/>
              </a:rPr>
              <a:t>Evolutionary processes</a:t>
            </a:r>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FF0000"/>
                  </a:solidFill>
                  <a:effectLst/>
                  <a:uLnTx/>
                  <a:uFillTx/>
                  <a:latin typeface="Calibri"/>
                  <a:ea typeface="+mn-ea"/>
                  <a:cs typeface="+mn-cs"/>
                </a:rPr>
                <a:t>Species range</a:t>
              </a: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Oval 32"/>
              <p:cNvSpPr/>
              <p:nvPr/>
            </p:nvSpPr>
            <p:spPr>
              <a:xfrm>
                <a:off x="7550726" y="147114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Oval 39"/>
              <p:cNvSpPr/>
              <p:nvPr/>
            </p:nvSpPr>
            <p:spPr>
              <a:xfrm>
                <a:off x="10351435" y="1304365"/>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Oval 40"/>
              <p:cNvSpPr/>
              <p:nvPr/>
            </p:nvSpPr>
            <p:spPr>
              <a:xfrm>
                <a:off x="10952409" y="1623542"/>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Oval 41"/>
              <p:cNvSpPr/>
              <p:nvPr/>
            </p:nvSpPr>
            <p:spPr>
              <a:xfrm>
                <a:off x="7954491" y="181637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Oval 42"/>
              <p:cNvSpPr/>
              <p:nvPr/>
            </p:nvSpPr>
            <p:spPr>
              <a:xfrm>
                <a:off x="8061672" y="1406355"/>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00B0F0"/>
                  </a:solidFill>
                  <a:effectLst/>
                  <a:uLnTx/>
                  <a:uFillTx/>
                  <a:latin typeface="Calibri"/>
                  <a:ea typeface="+mn-ea"/>
                  <a:cs typeface="+mn-cs"/>
                </a:rPr>
                <a:t>Population</a:t>
              </a: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Oval 21"/>
          <p:cNvSpPr/>
          <p:nvPr/>
        </p:nvSpPr>
        <p:spPr>
          <a:xfrm>
            <a:off x="3627950" y="3809109"/>
            <a:ext cx="425448" cy="465061"/>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Oval 22"/>
          <p:cNvSpPr/>
          <p:nvPr/>
        </p:nvSpPr>
        <p:spPr>
          <a:xfrm>
            <a:off x="6359807" y="3707751"/>
            <a:ext cx="425448" cy="465061"/>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99415301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latin typeface="Arial" panose="020B0604020202020204" pitchFamily="34" charset="0"/>
                <a:cs typeface="Arial" panose="020B0604020202020204" pitchFamily="34" charset="0"/>
              </a:rPr>
              <a:t>Species data</a:t>
            </a:r>
          </a:p>
        </p:txBody>
      </p:sp>
      <p:sp>
        <p:nvSpPr>
          <p:cNvPr id="3" name="Content Placeholder 2"/>
          <p:cNvSpPr>
            <a:spLocks noGrp="1"/>
          </p:cNvSpPr>
          <p:nvPr>
            <p:ph idx="1"/>
          </p:nvPr>
        </p:nvSpPr>
        <p:spPr>
          <a:xfrm>
            <a:off x="662940" y="1200151"/>
            <a:ext cx="7818120" cy="3718436"/>
          </a:xfrm>
        </p:spPr>
        <p:txBody>
          <a:bodyPr>
            <a:normAutofit fontScale="85000" lnSpcReduction="20000"/>
          </a:bodyPr>
          <a:lstStyle/>
          <a:p>
            <a:r>
              <a:rPr lang="en-AU" dirty="0"/>
              <a:t>9,670 bird,  5,070 mammal, 5,197 amphibian species</a:t>
            </a:r>
          </a:p>
          <a:p>
            <a:endParaRPr lang="en-AU" dirty="0"/>
          </a:p>
          <a:p>
            <a:r>
              <a:rPr lang="en-AU" dirty="0"/>
              <a:t>5 × 5 km maps delineating suitable habitat</a:t>
            </a:r>
          </a:p>
          <a:p>
            <a:pPr marL="0" indent="0">
              <a:buNone/>
            </a:pPr>
            <a:endParaRPr lang="en-AU" dirty="0"/>
          </a:p>
          <a:p>
            <a:r>
              <a:rPr lang="en-AU" dirty="0"/>
              <a:t>Split each species’ distribution into 10 “environmental” partitions</a:t>
            </a:r>
          </a:p>
          <a:p>
            <a:endParaRPr lang="en-AU" dirty="0"/>
          </a:p>
          <a:p>
            <a:r>
              <a:rPr lang="en-AU" dirty="0"/>
              <a:t>Habitat targets set following </a:t>
            </a:r>
            <a:r>
              <a:rPr lang="en-AU" dirty="0" smtClean="0"/>
              <a:t>Rodrigues approach</a:t>
            </a:r>
            <a:endParaRPr lang="en-AU" dirty="0"/>
          </a:p>
          <a:p>
            <a:endParaRPr lang="en-AU" dirty="0"/>
          </a:p>
          <a:p>
            <a:endParaRPr lang="en-AU" dirty="0"/>
          </a:p>
          <a:p>
            <a:endParaRPr lang="en-AU" dirty="0"/>
          </a:p>
        </p:txBody>
      </p:sp>
      <p:sp>
        <p:nvSpPr>
          <p:cNvPr id="5" name="Content Placeholder 2"/>
          <p:cNvSpPr txBox="1">
            <a:spLocks/>
          </p:cNvSpPr>
          <p:nvPr/>
        </p:nvSpPr>
        <p:spPr>
          <a:xfrm>
            <a:off x="5181599" y="1261111"/>
            <a:ext cx="4918588" cy="371843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AU" sz="32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00842965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latin typeface="Arial" panose="020B0604020202020204" pitchFamily="34" charset="0"/>
                <a:cs typeface="Arial" panose="020B0604020202020204" pitchFamily="34" charset="0"/>
              </a:rPr>
              <a:t>Italian Agile Frog</a:t>
            </a: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b="50037"/>
          <a:stretch/>
        </p:blipFill>
        <p:spPr>
          <a:xfrm>
            <a:off x="961847" y="1063229"/>
            <a:ext cx="7017106" cy="1690370"/>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5105" b="41629"/>
          <a:stretch/>
        </p:blipFill>
        <p:spPr>
          <a:xfrm>
            <a:off x="961847" y="2753599"/>
            <a:ext cx="7017106" cy="2147570"/>
          </a:xfrm>
          <a:prstGeom prst="rect">
            <a:avLst/>
          </a:prstGeom>
        </p:spPr>
      </p:pic>
    </p:spTree>
    <p:extLst>
      <p:ext uri="{BB962C8B-B14F-4D97-AF65-F5344CB8AC3E}">
        <p14:creationId xmlns:p14="http://schemas.microsoft.com/office/powerpoint/2010/main" val="402737759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Process 4"/>
          <p:cNvSpPr/>
          <p:nvPr/>
        </p:nvSpPr>
        <p:spPr>
          <a:xfrm>
            <a:off x="4425579" y="1017011"/>
            <a:ext cx="4608354" cy="3980219"/>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p:cNvSpPr>
            <a:spLocks noGrp="1"/>
          </p:cNvSpPr>
          <p:nvPr>
            <p:ph type="title"/>
          </p:nvPr>
        </p:nvSpPr>
        <p:spPr>
          <a:xfrm>
            <a:off x="205739" y="53579"/>
            <a:ext cx="8767671" cy="857250"/>
          </a:xfrm>
        </p:spPr>
        <p:txBody>
          <a:bodyPr>
            <a:normAutofit fontScale="90000"/>
          </a:bodyPr>
          <a:lstStyle/>
          <a:p>
            <a:r>
              <a:rPr lang="en-AU" sz="3600" dirty="0">
                <a:latin typeface="Arial" panose="020B0604020202020204" pitchFamily="34" charset="0"/>
                <a:cs typeface="Arial" panose="020B0604020202020204" pitchFamily="34" charset="0"/>
              </a:rPr>
              <a:t>How good is the existing protected system?</a:t>
            </a:r>
          </a:p>
        </p:txBody>
      </p:sp>
      <p:sp>
        <p:nvSpPr>
          <p:cNvPr id="8" name="TextBox 7"/>
          <p:cNvSpPr txBox="1"/>
          <p:nvPr/>
        </p:nvSpPr>
        <p:spPr>
          <a:xfrm>
            <a:off x="205739" y="1211579"/>
            <a:ext cx="4381501" cy="378565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400" b="0" i="0" u="none" strike="noStrike" kern="1200" cap="none" spc="0" normalizeH="0" baseline="0" noProof="0" dirty="0">
                <a:ln>
                  <a:noFill/>
                </a:ln>
                <a:solidFill>
                  <a:prstClr val="white"/>
                </a:solidFill>
                <a:effectLst/>
                <a:uLnTx/>
                <a:uFillTx/>
                <a:latin typeface="Calibri"/>
                <a:ea typeface="+mn-ea"/>
                <a:cs typeface="+mn-cs"/>
              </a:rPr>
              <a:t>18,688 (94%) species are not adequately represented in reserves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AU" sz="2400" b="0" i="0" u="none" strike="noStrike" kern="1200" cap="none" spc="0" normalizeH="0" baseline="0" noProof="0" dirty="0">
              <a:ln>
                <a:noFill/>
              </a:ln>
              <a:solidFill>
                <a:prstClr val="white"/>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400" b="0" i="0" u="none" strike="noStrike" kern="1200" cap="none" spc="0" normalizeH="0" baseline="0" noProof="0" dirty="0">
                <a:ln>
                  <a:noFill/>
                </a:ln>
                <a:solidFill>
                  <a:prstClr val="white"/>
                </a:solidFill>
                <a:effectLst/>
                <a:uLnTx/>
                <a:uFillTx/>
                <a:latin typeface="Calibri"/>
                <a:ea typeface="+mn-ea"/>
                <a:cs typeface="+mn-cs"/>
              </a:rPr>
              <a:t>8,921 (45%)  species do not have a single partition  adequately represented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AU" sz="2400" b="0" i="0" u="none" strike="noStrike" kern="1200" cap="none" spc="0" normalizeH="0" baseline="0" noProof="0" dirty="0">
              <a:ln>
                <a:noFill/>
              </a:ln>
              <a:solidFill>
                <a:prstClr val="white"/>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400" b="0" i="0" u="none" strike="noStrike" kern="1200" cap="none" spc="0" normalizeH="0" baseline="0" noProof="0" dirty="0">
                <a:ln>
                  <a:noFill/>
                </a:ln>
                <a:solidFill>
                  <a:prstClr val="white"/>
                </a:solidFill>
                <a:effectLst/>
                <a:uLnTx/>
                <a:uFillTx/>
                <a:latin typeface="Calibri"/>
                <a:ea typeface="+mn-ea"/>
                <a:cs typeface="+mn-cs"/>
              </a:rPr>
              <a:t>Of these 8,921 species, 2,266 species are globally imperilled</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10246" y="1105396"/>
            <a:ext cx="4439282" cy="3771403"/>
          </a:xfrm>
          <a:prstGeom prst="rect">
            <a:avLst/>
          </a:prstGeom>
        </p:spPr>
      </p:pic>
      <p:sp>
        <p:nvSpPr>
          <p:cNvPr id="9" name="Rectangle 8"/>
          <p:cNvSpPr/>
          <p:nvPr/>
        </p:nvSpPr>
        <p:spPr>
          <a:xfrm>
            <a:off x="8428362" y="1105395"/>
            <a:ext cx="521166" cy="4016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8421910" y="2282261"/>
            <a:ext cx="521166" cy="4016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p:nvSpPr>
        <p:spPr>
          <a:xfrm>
            <a:off x="8347463" y="3378694"/>
            <a:ext cx="521166" cy="4016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TextBox 6"/>
          <p:cNvSpPr txBox="1"/>
          <p:nvPr/>
        </p:nvSpPr>
        <p:spPr>
          <a:xfrm>
            <a:off x="7142842" y="1075398"/>
            <a:ext cx="166423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prstClr val="black"/>
                </a:solidFill>
                <a:effectLst/>
                <a:uLnTx/>
                <a:uFillTx/>
                <a:latin typeface="Calibri"/>
                <a:ea typeface="+mn-ea"/>
                <a:cs typeface="+mn-cs"/>
              </a:rPr>
              <a:t>Amphibians</a:t>
            </a:r>
          </a:p>
        </p:txBody>
      </p:sp>
      <p:sp>
        <p:nvSpPr>
          <p:cNvPr id="12" name="TextBox 11"/>
          <p:cNvSpPr txBox="1"/>
          <p:nvPr/>
        </p:nvSpPr>
        <p:spPr>
          <a:xfrm>
            <a:off x="8024757" y="2161830"/>
            <a:ext cx="80720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prstClr val="black"/>
                </a:solidFill>
                <a:effectLst/>
                <a:uLnTx/>
                <a:uFillTx/>
                <a:latin typeface="Calibri"/>
                <a:ea typeface="+mn-ea"/>
                <a:cs typeface="+mn-cs"/>
              </a:rPr>
              <a:t>Birds</a:t>
            </a:r>
          </a:p>
        </p:txBody>
      </p:sp>
      <p:sp>
        <p:nvSpPr>
          <p:cNvPr id="13" name="TextBox 12"/>
          <p:cNvSpPr txBox="1"/>
          <p:nvPr/>
        </p:nvSpPr>
        <p:spPr>
          <a:xfrm>
            <a:off x="7445102" y="3318256"/>
            <a:ext cx="142378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prstClr val="black"/>
                </a:solidFill>
                <a:effectLst/>
                <a:uLnTx/>
                <a:uFillTx/>
                <a:latin typeface="Calibri"/>
                <a:ea typeface="+mn-ea"/>
                <a:cs typeface="+mn-cs"/>
              </a:rPr>
              <a:t>Mammals</a:t>
            </a:r>
          </a:p>
        </p:txBody>
      </p:sp>
    </p:spTree>
    <p:extLst>
      <p:ext uri="{BB962C8B-B14F-4D97-AF65-F5344CB8AC3E}">
        <p14:creationId xmlns:p14="http://schemas.microsoft.com/office/powerpoint/2010/main" val="369217060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latin typeface="Arial" panose="020B0604020202020204" pitchFamily="34" charset="0"/>
                <a:cs typeface="Arial" panose="020B0604020202020204" pitchFamily="34" charset="0"/>
              </a:rPr>
              <a:t>Giant Panda</a:t>
            </a:r>
          </a:p>
        </p:txBody>
      </p:sp>
      <p:grpSp>
        <p:nvGrpSpPr>
          <p:cNvPr id="11" name="Group 10"/>
          <p:cNvGrpSpPr/>
          <p:nvPr/>
        </p:nvGrpSpPr>
        <p:grpSpPr>
          <a:xfrm>
            <a:off x="355329" y="1144396"/>
            <a:ext cx="8331471" cy="3693551"/>
            <a:chOff x="223249" y="1235836"/>
            <a:chExt cx="8331471" cy="3693551"/>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7721" t="3643" r="24517" b="9721"/>
            <a:stretch/>
          </p:blipFill>
          <p:spPr>
            <a:xfrm>
              <a:off x="4409440" y="1235836"/>
              <a:ext cx="4145280" cy="3693551"/>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7866" t="2604" r="25386" b="10135"/>
            <a:stretch/>
          </p:blipFill>
          <p:spPr>
            <a:xfrm>
              <a:off x="223249" y="1235836"/>
              <a:ext cx="4054111" cy="3693551"/>
            </a:xfrm>
            <a:prstGeom prst="rect">
              <a:avLst/>
            </a:prstGeom>
          </p:spPr>
        </p:pic>
        <p:sp>
          <p:nvSpPr>
            <p:cNvPr id="10" name="Oval 9"/>
            <p:cNvSpPr/>
            <p:nvPr/>
          </p:nvSpPr>
          <p:spPr>
            <a:xfrm>
              <a:off x="4409440" y="4013200"/>
              <a:ext cx="548640" cy="5384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12" name="TextBox 11"/>
          <p:cNvSpPr txBox="1"/>
          <p:nvPr/>
        </p:nvSpPr>
        <p:spPr>
          <a:xfrm>
            <a:off x="5700790" y="2814320"/>
            <a:ext cx="2986010" cy="101566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800" b="0" i="0" u="none" strike="noStrike" kern="1200" cap="none" spc="0" normalizeH="0" baseline="0" noProof="0" dirty="0">
                <a:ln>
                  <a:noFill/>
                </a:ln>
                <a:solidFill>
                  <a:srgbClr val="FFFF00"/>
                </a:solidFill>
                <a:effectLst/>
                <a:uLnTx/>
                <a:uFillTx/>
                <a:latin typeface="Calibri"/>
                <a:ea typeface="+mn-ea"/>
                <a:cs typeface="+mn-cs"/>
              </a:rPr>
              <a:t>Local </a:t>
            </a:r>
            <a:r>
              <a:rPr kumimoji="0" lang="en-AU" sz="3200" b="0" i="0" u="none" strike="noStrike" kern="1200" cap="none" spc="0" normalizeH="0" baseline="0" noProof="0" dirty="0">
                <a:ln>
                  <a:noFill/>
                </a:ln>
                <a:solidFill>
                  <a:srgbClr val="FFFF00"/>
                </a:solidFill>
                <a:effectLst/>
                <a:uLnTx/>
                <a:uFillTx/>
                <a:latin typeface="Calibri"/>
                <a:ea typeface="+mn-ea"/>
                <a:cs typeface="+mn-cs"/>
              </a:rPr>
              <a:t>adaptations</a:t>
            </a:r>
            <a:endParaRPr kumimoji="0" lang="en-AU" sz="2800" b="0" i="0" u="none" strike="noStrike" kern="1200" cap="none" spc="0" normalizeH="0" baseline="0" noProof="0" dirty="0">
              <a:ln>
                <a:noFill/>
              </a:ln>
              <a:solidFill>
                <a:srgbClr val="FFFF00"/>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800" b="0" i="0" u="none" strike="noStrike" kern="1200" cap="none" spc="0" normalizeH="0" baseline="0" noProof="0" dirty="0">
                <a:ln>
                  <a:noFill/>
                </a:ln>
                <a:solidFill>
                  <a:srgbClr val="FFFF00"/>
                </a:solidFill>
                <a:effectLst/>
                <a:uLnTx/>
                <a:uFillTx/>
                <a:latin typeface="Calibri"/>
                <a:ea typeface="+mn-ea"/>
                <a:cs typeface="+mn-cs"/>
              </a:rPr>
              <a:t>in immune system</a:t>
            </a:r>
          </a:p>
        </p:txBody>
      </p:sp>
    </p:spTree>
    <p:extLst>
      <p:ext uri="{BB962C8B-B14F-4D97-AF65-F5344CB8AC3E}">
        <p14:creationId xmlns:p14="http://schemas.microsoft.com/office/powerpoint/2010/main" val="373301904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74"/>
            <a:ext cx="8229600" cy="857250"/>
          </a:xfrm>
        </p:spPr>
        <p:txBody>
          <a:bodyPr>
            <a:normAutofit fontScale="90000"/>
          </a:bodyPr>
          <a:lstStyle/>
          <a:p>
            <a:r>
              <a:rPr lang="en-AU" dirty="0">
                <a:latin typeface="Arial" panose="020B0604020202020204" pitchFamily="34" charset="0"/>
                <a:cs typeface="Arial" panose="020B0604020202020204" pitchFamily="34" charset="0"/>
              </a:rPr>
              <a:t>Prioritization for realized niches</a:t>
            </a:r>
          </a:p>
        </p:txBody>
      </p:sp>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4109283" y="857076"/>
            <a:ext cx="4628755" cy="3877481"/>
          </a:xfrm>
        </p:spPr>
      </p:pic>
      <p:pic>
        <p:nvPicPr>
          <p:cNvPr id="5" name="Picture 4"/>
          <p:cNvPicPr>
            <a:picLocks noChangeAspect="1"/>
          </p:cNvPicPr>
          <p:nvPr/>
        </p:nvPicPr>
        <p:blipFill>
          <a:blip r:embed="rId3"/>
          <a:stretch>
            <a:fillRect/>
          </a:stretch>
        </p:blipFill>
        <p:spPr>
          <a:xfrm>
            <a:off x="4403446" y="4856507"/>
            <a:ext cx="4040428" cy="154302"/>
          </a:xfrm>
          <a:prstGeom prst="rect">
            <a:avLst/>
          </a:prstGeom>
        </p:spPr>
      </p:pic>
      <p:sp>
        <p:nvSpPr>
          <p:cNvPr id="3" name="Rectangle 2"/>
          <p:cNvSpPr/>
          <p:nvPr/>
        </p:nvSpPr>
        <p:spPr>
          <a:xfrm>
            <a:off x="3835318" y="2839065"/>
            <a:ext cx="5191432" cy="19615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TextBox 5"/>
          <p:cNvSpPr txBox="1"/>
          <p:nvPr/>
        </p:nvSpPr>
        <p:spPr>
          <a:xfrm>
            <a:off x="99060" y="837219"/>
            <a:ext cx="4010223" cy="341632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400" b="0" i="0" u="none" strike="noStrike" kern="1200" cap="none" spc="0" normalizeH="0" baseline="0" noProof="0" dirty="0">
                <a:ln>
                  <a:noFill/>
                </a:ln>
                <a:solidFill>
                  <a:prstClr val="white"/>
                </a:solidFill>
                <a:effectLst/>
                <a:uLnTx/>
                <a:uFillTx/>
                <a:latin typeface="Calibri"/>
                <a:ea typeface="+mn-ea"/>
                <a:cs typeface="+mn-cs"/>
              </a:rPr>
              <a:t>35.9 % of the Earth’s land needed to complement existing protected areas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2400" b="0" i="0" u="none" strike="noStrike" kern="1200" cap="none" spc="0" normalizeH="0" baseline="0" noProof="0" dirty="0">
              <a:ln>
                <a:noFill/>
              </a:ln>
              <a:solidFill>
                <a:prstClr val="white"/>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400" b="0" i="0" u="none" strike="noStrike" kern="1200" cap="none" spc="0" normalizeH="0" baseline="0" noProof="0" dirty="0">
                <a:ln>
                  <a:noFill/>
                </a:ln>
                <a:solidFill>
                  <a:prstClr val="white"/>
                </a:solidFill>
                <a:effectLst/>
                <a:uLnTx/>
                <a:uFillTx/>
                <a:latin typeface="Calibri"/>
                <a:ea typeface="+mn-ea"/>
                <a:cs typeface="+mn-cs"/>
              </a:rPr>
              <a:t>Biodiversity hotspots are critically important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AU" sz="2400" b="0" i="0" u="none" strike="noStrike" kern="1200" cap="none" spc="0" normalizeH="0" baseline="0" noProof="0" dirty="0">
              <a:ln>
                <a:noFill/>
              </a:ln>
              <a:solidFill>
                <a:prstClr val="white"/>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400" b="0" i="0" u="none" strike="noStrike" kern="1200" cap="none" spc="0" normalizeH="0" baseline="0" noProof="0" dirty="0">
                <a:ln>
                  <a:noFill/>
                </a:ln>
                <a:solidFill>
                  <a:prstClr val="white"/>
                </a:solidFill>
                <a:effectLst/>
                <a:uLnTx/>
                <a:uFillTx/>
                <a:latin typeface="Calibri"/>
                <a:ea typeface="+mn-ea"/>
                <a:cs typeface="+mn-cs"/>
              </a:rPr>
              <a:t>Conservation efforts needed across the planet</a:t>
            </a:r>
          </a:p>
        </p:txBody>
      </p:sp>
    </p:spTree>
    <p:extLst>
      <p:ext uri="{BB962C8B-B14F-4D97-AF65-F5344CB8AC3E}">
        <p14:creationId xmlns:p14="http://schemas.microsoft.com/office/powerpoint/2010/main" val="400793695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30" y="-7874"/>
            <a:ext cx="8587740" cy="857250"/>
          </a:xfrm>
        </p:spPr>
        <p:txBody>
          <a:bodyPr>
            <a:normAutofit fontScale="90000"/>
          </a:bodyPr>
          <a:lstStyle/>
          <a:p>
            <a:r>
              <a:rPr lang="en-AU" dirty="0">
                <a:latin typeface="Arial" panose="020B0604020202020204" pitchFamily="34" charset="0"/>
                <a:cs typeface="Arial" panose="020B0604020202020204" pitchFamily="34" charset="0"/>
              </a:rPr>
              <a:t>What if we ignore species niches?</a:t>
            </a:r>
          </a:p>
        </p:txBody>
      </p:sp>
      <p:pic>
        <p:nvPicPr>
          <p:cNvPr id="5" name="Picture 4"/>
          <p:cNvPicPr>
            <a:picLocks noChangeAspect="1"/>
          </p:cNvPicPr>
          <p:nvPr/>
        </p:nvPicPr>
        <p:blipFill>
          <a:blip r:embed="rId2"/>
          <a:stretch>
            <a:fillRect/>
          </a:stretch>
        </p:blipFill>
        <p:spPr>
          <a:xfrm>
            <a:off x="4403446" y="4856507"/>
            <a:ext cx="4040428" cy="154302"/>
          </a:xfrm>
          <a:prstGeom prst="rect">
            <a:avLst/>
          </a:prstGeom>
        </p:spPr>
      </p:pic>
      <p:sp>
        <p:nvSpPr>
          <p:cNvPr id="6" name="TextBox 5"/>
          <p:cNvSpPr txBox="1"/>
          <p:nvPr/>
        </p:nvSpPr>
        <p:spPr>
          <a:xfrm>
            <a:off x="99060" y="1025395"/>
            <a:ext cx="4010223" cy="353943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white"/>
                </a:solidFill>
                <a:effectLst/>
                <a:uLnTx/>
                <a:uFillTx/>
                <a:latin typeface="Calibri"/>
                <a:ea typeface="+mn-ea"/>
                <a:cs typeface="+mn-cs"/>
              </a:rPr>
              <a:t>Only 3.7% less of the Earth’s land than prioritization which considers niches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AU" sz="2800" b="0" i="0" u="none" strike="noStrike" kern="1200" cap="none" spc="0" normalizeH="0" baseline="0" noProof="0" dirty="0">
              <a:ln>
                <a:noFill/>
              </a:ln>
              <a:solidFill>
                <a:prstClr val="white"/>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white"/>
                </a:solidFill>
                <a:effectLst/>
                <a:uLnTx/>
                <a:uFillTx/>
                <a:latin typeface="Calibri"/>
                <a:ea typeface="+mn-ea"/>
                <a:cs typeface="+mn-cs"/>
              </a:rPr>
              <a:t>Fails to adequately represent 7,989 (40%) species</a:t>
            </a:r>
          </a:p>
        </p:txBody>
      </p:sp>
      <p:pic>
        <p:nvPicPr>
          <p:cNvPr id="3" name="Picture 2"/>
          <p:cNvPicPr>
            <a:picLocks noChangeAspect="1"/>
          </p:cNvPicPr>
          <p:nvPr/>
        </p:nvPicPr>
        <p:blipFill rotWithShape="1">
          <a:blip r:embed="rId3" cstate="hqprint">
            <a:extLst>
              <a:ext uri="{28A0092B-C50C-407E-A947-70E740481C1C}">
                <a14:useLocalDpi xmlns:a14="http://schemas.microsoft.com/office/drawing/2010/main" val="0"/>
              </a:ext>
            </a:extLst>
          </a:blip>
          <a:srcRect r="23980"/>
          <a:stretch/>
        </p:blipFill>
        <p:spPr>
          <a:xfrm>
            <a:off x="4189776" y="938267"/>
            <a:ext cx="4666222" cy="3828466"/>
          </a:xfrm>
          <a:prstGeom prst="rect">
            <a:avLst/>
          </a:prstGeom>
        </p:spPr>
      </p:pic>
    </p:spTree>
    <p:extLst>
      <p:ext uri="{BB962C8B-B14F-4D97-AF65-F5344CB8AC3E}">
        <p14:creationId xmlns:p14="http://schemas.microsoft.com/office/powerpoint/2010/main" val="25391239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5" name="Straight Connector 104"/>
          <p:cNvCxnSpPr/>
          <p:nvPr/>
        </p:nvCxnSpPr>
        <p:spPr>
          <a:xfrm>
            <a:off x="7354726" y="1598799"/>
            <a:ext cx="0" cy="102725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7354726" y="2623181"/>
            <a:ext cx="145566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7365330" y="2667974"/>
            <a:ext cx="882248" cy="43659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smtClean="0">
                <a:ln>
                  <a:noFill/>
                </a:ln>
                <a:solidFill>
                  <a:prstClr val="white"/>
                </a:solidFill>
                <a:effectLst/>
                <a:uLnTx/>
                <a:uFillTx/>
                <a:latin typeface="Calibri"/>
                <a:ea typeface="+mn-ea"/>
                <a:cs typeface="+mn-cs"/>
              </a:rPr>
              <a:t>2000</a:t>
            </a:r>
            <a:endParaRPr kumimoji="0" lang="en-AU" sz="20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8" name="TextBox 107"/>
          <p:cNvSpPr txBox="1"/>
          <p:nvPr/>
        </p:nvSpPr>
        <p:spPr>
          <a:xfrm>
            <a:off x="8143029" y="2655449"/>
            <a:ext cx="91727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smtClean="0">
                <a:ln>
                  <a:noFill/>
                </a:ln>
                <a:solidFill>
                  <a:prstClr val="white"/>
                </a:solidFill>
                <a:effectLst/>
                <a:uLnTx/>
                <a:uFillTx/>
                <a:latin typeface="Calibri"/>
                <a:ea typeface="+mn-ea"/>
                <a:cs typeface="+mn-cs"/>
              </a:rPr>
              <a:t>Future</a:t>
            </a:r>
            <a:endParaRPr kumimoji="0" lang="en-AU" sz="20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109" name="Straight Connector 108"/>
          <p:cNvCxnSpPr/>
          <p:nvPr/>
        </p:nvCxnSpPr>
        <p:spPr>
          <a:xfrm>
            <a:off x="7650122" y="2623181"/>
            <a:ext cx="0" cy="6548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8732382" y="2622707"/>
            <a:ext cx="0" cy="6548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rot="16200000">
            <a:off x="6284329" y="1938257"/>
            <a:ext cx="164095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smtClean="0">
                <a:ln>
                  <a:noFill/>
                </a:ln>
                <a:solidFill>
                  <a:prstClr val="white"/>
                </a:solidFill>
                <a:effectLst/>
                <a:uLnTx/>
                <a:uFillTx/>
                <a:latin typeface="Calibri"/>
                <a:ea typeface="+mn-ea"/>
                <a:cs typeface="+mn-cs"/>
              </a:rPr>
              <a:t>Biodiversity</a:t>
            </a:r>
            <a:endParaRPr kumimoji="0" lang="en-AU" sz="2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3" name="Freeform 112"/>
          <p:cNvSpPr/>
          <p:nvPr/>
        </p:nvSpPr>
        <p:spPr>
          <a:xfrm>
            <a:off x="7451810" y="1781500"/>
            <a:ext cx="322708" cy="384339"/>
          </a:xfrm>
          <a:custGeom>
            <a:avLst/>
            <a:gdLst>
              <a:gd name="connsiteX0" fmla="*/ 0 w 1365813"/>
              <a:gd name="connsiteY0" fmla="*/ 0 h 787079"/>
              <a:gd name="connsiteX1" fmla="*/ 370390 w 1365813"/>
              <a:gd name="connsiteY1" fmla="*/ 277793 h 787079"/>
              <a:gd name="connsiteX2" fmla="*/ 775504 w 1365813"/>
              <a:gd name="connsiteY2" fmla="*/ 544010 h 787079"/>
              <a:gd name="connsiteX3" fmla="*/ 1365813 w 1365813"/>
              <a:gd name="connsiteY3" fmla="*/ 787079 h 787079"/>
            </a:gdLst>
            <a:ahLst/>
            <a:cxnLst>
              <a:cxn ang="0">
                <a:pos x="connsiteX0" y="connsiteY0"/>
              </a:cxn>
              <a:cxn ang="0">
                <a:pos x="connsiteX1" y="connsiteY1"/>
              </a:cxn>
              <a:cxn ang="0">
                <a:pos x="connsiteX2" y="connsiteY2"/>
              </a:cxn>
              <a:cxn ang="0">
                <a:pos x="connsiteX3" y="connsiteY3"/>
              </a:cxn>
            </a:cxnLst>
            <a:rect l="l" t="t" r="r" b="b"/>
            <a:pathLst>
              <a:path w="1365813" h="787079">
                <a:moveTo>
                  <a:pt x="0" y="0"/>
                </a:moveTo>
                <a:cubicBezTo>
                  <a:pt x="120569" y="93562"/>
                  <a:pt x="241139" y="187125"/>
                  <a:pt x="370390" y="277793"/>
                </a:cubicBezTo>
                <a:cubicBezTo>
                  <a:pt x="499641" y="368461"/>
                  <a:pt x="609600" y="459129"/>
                  <a:pt x="775504" y="544010"/>
                </a:cubicBezTo>
                <a:cubicBezTo>
                  <a:pt x="941408" y="628891"/>
                  <a:pt x="1153610" y="707985"/>
                  <a:pt x="1365813" y="787079"/>
                </a:cubicBezTo>
              </a:path>
            </a:pathLst>
          </a:cu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8" name="Rectangle 117"/>
          <p:cNvSpPr/>
          <p:nvPr/>
        </p:nvSpPr>
        <p:spPr>
          <a:xfrm>
            <a:off x="6926392" y="1306914"/>
            <a:ext cx="2133914" cy="191203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9" name="Rectangle 118"/>
          <p:cNvSpPr/>
          <p:nvPr/>
        </p:nvSpPr>
        <p:spPr>
          <a:xfrm>
            <a:off x="4643482" y="1306914"/>
            <a:ext cx="2133914" cy="191203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24" name="Rectangle 123"/>
          <p:cNvSpPr/>
          <p:nvPr/>
        </p:nvSpPr>
        <p:spPr>
          <a:xfrm>
            <a:off x="4783064" y="1774996"/>
            <a:ext cx="1909644" cy="1346691"/>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5" name="Rectangle 114"/>
          <p:cNvSpPr/>
          <p:nvPr/>
        </p:nvSpPr>
        <p:spPr>
          <a:xfrm>
            <a:off x="172764" y="1768579"/>
            <a:ext cx="1909644" cy="1346691"/>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6" name="TextBox 115"/>
          <p:cNvSpPr txBox="1"/>
          <p:nvPr/>
        </p:nvSpPr>
        <p:spPr>
          <a:xfrm>
            <a:off x="11896" y="1290573"/>
            <a:ext cx="2231380"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dirty="0" smtClean="0">
                <a:ln>
                  <a:noFill/>
                </a:ln>
                <a:solidFill>
                  <a:prstClr val="white"/>
                </a:solidFill>
                <a:effectLst/>
                <a:uLnTx/>
                <a:uFillTx/>
                <a:latin typeface="Calibri"/>
                <a:ea typeface="+mn-ea"/>
                <a:cs typeface="+mn-cs"/>
              </a:rPr>
              <a:t>Ecological surveys</a:t>
            </a:r>
            <a:endParaRPr kumimoji="0" lang="en-AU" sz="22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7" name="Rectangle 116"/>
          <p:cNvSpPr/>
          <p:nvPr/>
        </p:nvSpPr>
        <p:spPr>
          <a:xfrm>
            <a:off x="60629" y="1306914"/>
            <a:ext cx="2133914" cy="191203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60" name="Picture 159"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7343" y="1938777"/>
            <a:ext cx="324155" cy="324155"/>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160" descr="http://phylopic.org/assets/images/submissions/c07ce7b7-5fb5-484f-83a0-567bb0795e18.thumb.png"/>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69482" y="1904374"/>
            <a:ext cx="316898" cy="316898"/>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161" descr="http://phylopic.org/assets/images/submissions/b9d5547b-773c-46c8-841a-0846ff7f09ab.thumb.png"/>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3118" y="2534616"/>
            <a:ext cx="428599" cy="428599"/>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16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32378" y="1878776"/>
            <a:ext cx="324155" cy="324155"/>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163"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4920" y="2339747"/>
            <a:ext cx="324155" cy="324155"/>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164" descr="http://phylopic.org/assets/images/submissions/b9d5547b-773c-46c8-841a-0846ff7f09ab.thumb.png"/>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92271" y="2538196"/>
            <a:ext cx="428599" cy="428599"/>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165" descr="http://phylopic.org/assets/images/submissions/b9d5547b-773c-46c8-841a-0846ff7f09ab.thumb.png"/>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1724" y="1748605"/>
            <a:ext cx="428599" cy="428599"/>
          </a:xfrm>
          <a:prstGeom prst="rect">
            <a:avLst/>
          </a:prstGeom>
          <a:noFill/>
          <a:extLst>
            <a:ext uri="{909E8E84-426E-40DD-AFC4-6F175D3DCCD1}">
              <a14:hiddenFill xmlns:a14="http://schemas.microsoft.com/office/drawing/2010/main">
                <a:solidFill>
                  <a:srgbClr val="FFFFFF"/>
                </a:solidFill>
              </a14:hiddenFill>
            </a:ext>
          </a:extLst>
        </p:spPr>
      </p:pic>
      <p:sp>
        <p:nvSpPr>
          <p:cNvPr id="120" name="Rectangle 119"/>
          <p:cNvSpPr/>
          <p:nvPr/>
        </p:nvSpPr>
        <p:spPr>
          <a:xfrm>
            <a:off x="2360571" y="1306914"/>
            <a:ext cx="2133914" cy="191203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21" name="TextBox 120"/>
          <p:cNvSpPr txBox="1"/>
          <p:nvPr/>
        </p:nvSpPr>
        <p:spPr>
          <a:xfrm>
            <a:off x="2315079" y="1305441"/>
            <a:ext cx="2217595"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dirty="0" smtClean="0">
                <a:ln>
                  <a:noFill/>
                </a:ln>
                <a:solidFill>
                  <a:prstClr val="white"/>
                </a:solidFill>
                <a:effectLst/>
                <a:uLnTx/>
                <a:uFillTx/>
                <a:latin typeface="Calibri"/>
                <a:ea typeface="+mn-ea"/>
                <a:cs typeface="+mn-cs"/>
              </a:rPr>
              <a:t>Distribution maps</a:t>
            </a:r>
            <a:endParaRPr kumimoji="0" lang="en-AU" sz="22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3" name="Rectangle 122"/>
          <p:cNvSpPr/>
          <p:nvPr/>
        </p:nvSpPr>
        <p:spPr>
          <a:xfrm>
            <a:off x="2460787" y="1774996"/>
            <a:ext cx="1909644" cy="1346691"/>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67" name="Oval 166"/>
          <p:cNvSpPr/>
          <p:nvPr/>
        </p:nvSpPr>
        <p:spPr>
          <a:xfrm>
            <a:off x="2522903" y="1918839"/>
            <a:ext cx="908385" cy="703865"/>
          </a:xfrm>
          <a:prstGeom prst="ellipse">
            <a:avLst/>
          </a:prstGeom>
          <a:solidFill>
            <a:srgbClr val="22809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68" name="Oval 167"/>
          <p:cNvSpPr/>
          <p:nvPr/>
        </p:nvSpPr>
        <p:spPr>
          <a:xfrm>
            <a:off x="3774171" y="1877283"/>
            <a:ext cx="501192" cy="552122"/>
          </a:xfrm>
          <a:prstGeom prst="ellipse">
            <a:avLst/>
          </a:prstGeom>
          <a:solidFill>
            <a:srgbClr val="6F8E3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69" name="Flowchart: Manual Operation 242"/>
          <p:cNvSpPr/>
          <p:nvPr/>
        </p:nvSpPr>
        <p:spPr>
          <a:xfrm rot="10800000">
            <a:off x="2600904" y="1918837"/>
            <a:ext cx="1095262" cy="111146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4066 w 10000"/>
              <a:gd name="connsiteY3" fmla="*/ 10000 h 10000"/>
              <a:gd name="connsiteX4" fmla="*/ 0 w 10000"/>
              <a:gd name="connsiteY4" fmla="*/ 0 h 10000"/>
              <a:gd name="connsiteX0" fmla="*/ 0 w 10000"/>
              <a:gd name="connsiteY0" fmla="*/ 0 h 10401"/>
              <a:gd name="connsiteX1" fmla="*/ 10000 w 10000"/>
              <a:gd name="connsiteY1" fmla="*/ 0 h 10401"/>
              <a:gd name="connsiteX2" fmla="*/ 5771 w 10000"/>
              <a:gd name="connsiteY2" fmla="*/ 10401 h 10401"/>
              <a:gd name="connsiteX3" fmla="*/ 4066 w 10000"/>
              <a:gd name="connsiteY3" fmla="*/ 10000 h 10401"/>
              <a:gd name="connsiteX4" fmla="*/ 0 w 10000"/>
              <a:gd name="connsiteY4" fmla="*/ 0 h 10401"/>
              <a:gd name="connsiteX0" fmla="*/ 0 w 10000"/>
              <a:gd name="connsiteY0" fmla="*/ 0 h 10401"/>
              <a:gd name="connsiteX1" fmla="*/ 10000 w 10000"/>
              <a:gd name="connsiteY1" fmla="*/ 0 h 10401"/>
              <a:gd name="connsiteX2" fmla="*/ 5771 w 10000"/>
              <a:gd name="connsiteY2" fmla="*/ 10401 h 10401"/>
              <a:gd name="connsiteX3" fmla="*/ 4066 w 10000"/>
              <a:gd name="connsiteY3" fmla="*/ 10000 h 10401"/>
              <a:gd name="connsiteX4" fmla="*/ 0 w 10000"/>
              <a:gd name="connsiteY4" fmla="*/ 0 h 10401"/>
              <a:gd name="connsiteX0" fmla="*/ 0 w 10000"/>
              <a:gd name="connsiteY0" fmla="*/ 0 h 10561"/>
              <a:gd name="connsiteX1" fmla="*/ 10000 w 10000"/>
              <a:gd name="connsiteY1" fmla="*/ 0 h 10561"/>
              <a:gd name="connsiteX2" fmla="*/ 5771 w 10000"/>
              <a:gd name="connsiteY2" fmla="*/ 10401 h 10561"/>
              <a:gd name="connsiteX3" fmla="*/ 4066 w 10000"/>
              <a:gd name="connsiteY3" fmla="*/ 10561 h 10561"/>
              <a:gd name="connsiteX4" fmla="*/ 0 w 10000"/>
              <a:gd name="connsiteY4" fmla="*/ 0 h 10561"/>
              <a:gd name="connsiteX0" fmla="*/ 0 w 10000"/>
              <a:gd name="connsiteY0" fmla="*/ 0 h 10561"/>
              <a:gd name="connsiteX1" fmla="*/ 10000 w 10000"/>
              <a:gd name="connsiteY1" fmla="*/ 0 h 10561"/>
              <a:gd name="connsiteX2" fmla="*/ 5771 w 10000"/>
              <a:gd name="connsiteY2" fmla="*/ 10401 h 10561"/>
              <a:gd name="connsiteX3" fmla="*/ 4066 w 10000"/>
              <a:gd name="connsiteY3" fmla="*/ 10561 h 10561"/>
              <a:gd name="connsiteX4" fmla="*/ 0 w 10000"/>
              <a:gd name="connsiteY4" fmla="*/ 0 h 10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561">
                <a:moveTo>
                  <a:pt x="0" y="0"/>
                </a:moveTo>
                <a:lnTo>
                  <a:pt x="10000" y="0"/>
                </a:lnTo>
                <a:cubicBezTo>
                  <a:pt x="8590" y="3467"/>
                  <a:pt x="6121" y="1726"/>
                  <a:pt x="5771" y="10401"/>
                </a:cubicBezTo>
                <a:lnTo>
                  <a:pt x="4066" y="10561"/>
                </a:lnTo>
                <a:cubicBezTo>
                  <a:pt x="3989" y="1593"/>
                  <a:pt x="1355" y="3520"/>
                  <a:pt x="0" y="0"/>
                </a:cubicBezTo>
                <a:close/>
              </a:path>
            </a:pathLst>
          </a:custGeom>
          <a:solidFill>
            <a:srgbClr val="C3651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49" name="Straight Arrow Connector 248"/>
          <p:cNvCxnSpPr>
            <a:stCxn id="261" idx="3"/>
            <a:endCxn id="265" idx="1"/>
          </p:cNvCxnSpPr>
          <p:nvPr/>
        </p:nvCxnSpPr>
        <p:spPr>
          <a:xfrm>
            <a:off x="1608263" y="3895676"/>
            <a:ext cx="7715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p:cNvCxnSpPr>
            <a:stCxn id="265" idx="3"/>
            <a:endCxn id="258" idx="1"/>
          </p:cNvCxnSpPr>
          <p:nvPr/>
        </p:nvCxnSpPr>
        <p:spPr>
          <a:xfrm>
            <a:off x="4545406" y="3895676"/>
            <a:ext cx="80286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1" name="Straight Arrow Connector 250"/>
          <p:cNvCxnSpPr>
            <a:stCxn id="258" idx="3"/>
            <a:endCxn id="255" idx="1"/>
          </p:cNvCxnSpPr>
          <p:nvPr/>
        </p:nvCxnSpPr>
        <p:spPr>
          <a:xfrm>
            <a:off x="6252686" y="3895676"/>
            <a:ext cx="8782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5" name="TextBox 254"/>
          <p:cNvSpPr txBox="1"/>
          <p:nvPr/>
        </p:nvSpPr>
        <p:spPr>
          <a:xfrm>
            <a:off x="7130965" y="3603288"/>
            <a:ext cx="172476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Outcome</a:t>
            </a:r>
            <a:endParaRPr kumimoji="0" lang="en-AU" sz="3200" b="0" i="0" u="none" strike="noStrike" kern="1200" cap="none" spc="0" normalizeH="0" baseline="0" noProof="0" dirty="0">
              <a:ln>
                <a:noFill/>
              </a:ln>
              <a:solidFill>
                <a:prstClr val="white"/>
              </a:solidFill>
              <a:effectLst/>
              <a:uLnTx/>
              <a:uFillTx/>
              <a:latin typeface="Calibri"/>
              <a:ea typeface="+mn-ea"/>
              <a:cs typeface="+mn-cs"/>
            </a:endParaRPr>
          </a:p>
        </p:txBody>
      </p:sp>
      <p:sp>
        <p:nvSpPr>
          <p:cNvPr id="258" name="TextBox 257"/>
          <p:cNvSpPr txBox="1"/>
          <p:nvPr/>
        </p:nvSpPr>
        <p:spPr>
          <a:xfrm>
            <a:off x="5348271" y="3603288"/>
            <a:ext cx="90441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Plan</a:t>
            </a:r>
            <a:endParaRPr kumimoji="0" lang="en-AU" sz="32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1" name="TextBox 260"/>
          <p:cNvSpPr txBox="1"/>
          <p:nvPr/>
        </p:nvSpPr>
        <p:spPr>
          <a:xfrm>
            <a:off x="646910" y="3603288"/>
            <a:ext cx="96135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Data</a:t>
            </a:r>
            <a:endParaRPr kumimoji="0" lang="en-AU" sz="32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5" name="TextBox 264"/>
          <p:cNvSpPr txBox="1"/>
          <p:nvPr/>
        </p:nvSpPr>
        <p:spPr>
          <a:xfrm>
            <a:off x="2379813" y="3603288"/>
            <a:ext cx="216559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Information</a:t>
            </a:r>
            <a:endParaRPr kumimoji="0" lang="en-AU" sz="3200" b="0" i="0" u="none" strike="noStrike" kern="1200" cap="none" spc="0" normalizeH="0" baseline="0" noProof="0" dirty="0">
              <a:ln>
                <a:noFill/>
              </a:ln>
              <a:solidFill>
                <a:prstClr val="white"/>
              </a:solidFill>
              <a:effectLst/>
              <a:uLnTx/>
              <a:uFillTx/>
              <a:latin typeface="Calibri"/>
              <a:ea typeface="+mn-ea"/>
              <a:cs typeface="+mn-cs"/>
            </a:endParaRPr>
          </a:p>
        </p:txBody>
      </p:sp>
      <p:sp>
        <p:nvSpPr>
          <p:cNvPr id="85" name="Freeform 84"/>
          <p:cNvSpPr/>
          <p:nvPr/>
        </p:nvSpPr>
        <p:spPr>
          <a:xfrm>
            <a:off x="7756047" y="1866377"/>
            <a:ext cx="976335" cy="303173"/>
          </a:xfrm>
          <a:custGeom>
            <a:avLst/>
            <a:gdLst>
              <a:gd name="connsiteX0" fmla="*/ 0 w 3692324"/>
              <a:gd name="connsiteY0" fmla="*/ 1064871 h 1064871"/>
              <a:gd name="connsiteX1" fmla="*/ 1620456 w 3692324"/>
              <a:gd name="connsiteY1" fmla="*/ 729205 h 1064871"/>
              <a:gd name="connsiteX2" fmla="*/ 2384385 w 3692324"/>
              <a:gd name="connsiteY2" fmla="*/ 300942 h 1064871"/>
              <a:gd name="connsiteX3" fmla="*/ 3692324 w 3692324"/>
              <a:gd name="connsiteY3" fmla="*/ 0 h 1064871"/>
            </a:gdLst>
            <a:ahLst/>
            <a:cxnLst>
              <a:cxn ang="0">
                <a:pos x="connsiteX0" y="connsiteY0"/>
              </a:cxn>
              <a:cxn ang="0">
                <a:pos x="connsiteX1" y="connsiteY1"/>
              </a:cxn>
              <a:cxn ang="0">
                <a:pos x="connsiteX2" y="connsiteY2"/>
              </a:cxn>
              <a:cxn ang="0">
                <a:pos x="connsiteX3" y="connsiteY3"/>
              </a:cxn>
            </a:cxnLst>
            <a:rect l="l" t="t" r="r" b="b"/>
            <a:pathLst>
              <a:path w="3692324" h="1064871">
                <a:moveTo>
                  <a:pt x="0" y="1064871"/>
                </a:moveTo>
                <a:cubicBezTo>
                  <a:pt x="611529" y="960698"/>
                  <a:pt x="1223059" y="856526"/>
                  <a:pt x="1620456" y="729205"/>
                </a:cubicBezTo>
                <a:cubicBezTo>
                  <a:pt x="2017853" y="601884"/>
                  <a:pt x="2039074" y="422476"/>
                  <a:pt x="2384385" y="300942"/>
                </a:cubicBezTo>
                <a:cubicBezTo>
                  <a:pt x="2729696" y="179408"/>
                  <a:pt x="3211010" y="89704"/>
                  <a:pt x="3692324" y="0"/>
                </a:cubicBezTo>
              </a:path>
            </a:pathLst>
          </a:cu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14" name="Straight Connector 113"/>
          <p:cNvCxnSpPr/>
          <p:nvPr/>
        </p:nvCxnSpPr>
        <p:spPr>
          <a:xfrm>
            <a:off x="7773008" y="1715476"/>
            <a:ext cx="0" cy="907229"/>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4907905" y="1866377"/>
            <a:ext cx="1659962" cy="1163929"/>
            <a:chOff x="4907905" y="667958"/>
            <a:chExt cx="1659962" cy="1163929"/>
          </a:xfrm>
        </p:grpSpPr>
        <p:sp>
          <p:nvSpPr>
            <p:cNvPr id="87" name="Rectangle 86"/>
            <p:cNvSpPr/>
            <p:nvPr/>
          </p:nvSpPr>
          <p:spPr>
            <a:xfrm>
              <a:off x="4907906" y="667958"/>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88" name="Rectangle 87"/>
            <p:cNvSpPr/>
            <p:nvPr/>
          </p:nvSpPr>
          <p:spPr>
            <a:xfrm>
              <a:off x="5395744" y="667958"/>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89" name="Rectangle 88"/>
            <p:cNvSpPr/>
            <p:nvPr/>
          </p:nvSpPr>
          <p:spPr>
            <a:xfrm>
              <a:off x="6127501" y="667958"/>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0" name="Rectangle 89"/>
            <p:cNvSpPr/>
            <p:nvPr/>
          </p:nvSpPr>
          <p:spPr>
            <a:xfrm>
              <a:off x="5883582" y="667958"/>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1" name="Rectangle 90"/>
            <p:cNvSpPr/>
            <p:nvPr/>
          </p:nvSpPr>
          <p:spPr>
            <a:xfrm>
              <a:off x="5639663" y="667958"/>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B050"/>
                </a:solidFill>
                <a:effectLst/>
                <a:uLnTx/>
                <a:uFillTx/>
                <a:latin typeface="Calibri"/>
                <a:ea typeface="+mn-ea"/>
                <a:cs typeface="+mn-cs"/>
              </a:endParaRPr>
            </a:p>
          </p:txBody>
        </p:sp>
        <p:sp>
          <p:nvSpPr>
            <p:cNvPr id="92" name="Rectangle 91"/>
            <p:cNvSpPr/>
            <p:nvPr/>
          </p:nvSpPr>
          <p:spPr>
            <a:xfrm>
              <a:off x="5151825" y="667958"/>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B050"/>
                </a:solidFill>
                <a:effectLst/>
                <a:uLnTx/>
                <a:uFillTx/>
                <a:latin typeface="Calibri"/>
                <a:ea typeface="+mn-ea"/>
                <a:cs typeface="+mn-cs"/>
              </a:endParaRPr>
            </a:p>
          </p:txBody>
        </p:sp>
        <p:sp>
          <p:nvSpPr>
            <p:cNvPr id="93" name="Rectangle 92"/>
            <p:cNvSpPr/>
            <p:nvPr/>
          </p:nvSpPr>
          <p:spPr>
            <a:xfrm>
              <a:off x="6371421" y="667958"/>
              <a:ext cx="196446" cy="196446"/>
            </a:xfrm>
            <a:prstGeom prst="rect">
              <a:avLst/>
            </a:prstGeom>
            <a:solidFill>
              <a:srgbClr val="00B050"/>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4" name="Rectangle 93"/>
            <p:cNvSpPr/>
            <p:nvPr/>
          </p:nvSpPr>
          <p:spPr>
            <a:xfrm>
              <a:off x="4907906" y="909829"/>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5" name="Rectangle 94"/>
            <p:cNvSpPr/>
            <p:nvPr/>
          </p:nvSpPr>
          <p:spPr>
            <a:xfrm>
              <a:off x="5395744" y="909829"/>
              <a:ext cx="196446" cy="196446"/>
            </a:xfrm>
            <a:prstGeom prst="rect">
              <a:avLst/>
            </a:prstGeom>
            <a:solidFill>
              <a:srgbClr val="00B050"/>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6" name="Rectangle 95"/>
            <p:cNvSpPr/>
            <p:nvPr/>
          </p:nvSpPr>
          <p:spPr>
            <a:xfrm>
              <a:off x="6127501" y="909829"/>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7" name="Rectangle 96"/>
            <p:cNvSpPr/>
            <p:nvPr/>
          </p:nvSpPr>
          <p:spPr>
            <a:xfrm>
              <a:off x="5883582" y="909829"/>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8" name="Rectangle 97"/>
            <p:cNvSpPr/>
            <p:nvPr/>
          </p:nvSpPr>
          <p:spPr>
            <a:xfrm>
              <a:off x="5639663" y="909829"/>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9" name="Rectangle 98"/>
            <p:cNvSpPr/>
            <p:nvPr/>
          </p:nvSpPr>
          <p:spPr>
            <a:xfrm>
              <a:off x="5151825" y="909829"/>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B050"/>
                </a:solidFill>
                <a:effectLst/>
                <a:uLnTx/>
                <a:uFillTx/>
                <a:latin typeface="Calibri"/>
                <a:ea typeface="+mn-ea"/>
                <a:cs typeface="+mn-cs"/>
              </a:endParaRPr>
            </a:p>
          </p:txBody>
        </p:sp>
        <p:sp>
          <p:nvSpPr>
            <p:cNvPr id="100" name="Rectangle 99"/>
            <p:cNvSpPr/>
            <p:nvPr/>
          </p:nvSpPr>
          <p:spPr>
            <a:xfrm>
              <a:off x="6371421" y="909829"/>
              <a:ext cx="196446" cy="196446"/>
            </a:xfrm>
            <a:prstGeom prst="rect">
              <a:avLst/>
            </a:prstGeom>
            <a:solidFill>
              <a:srgbClr val="00B050"/>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1" name="Rectangle 100"/>
            <p:cNvSpPr/>
            <p:nvPr/>
          </p:nvSpPr>
          <p:spPr>
            <a:xfrm>
              <a:off x="4907906"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2" name="Rectangle 101"/>
            <p:cNvSpPr/>
            <p:nvPr/>
          </p:nvSpPr>
          <p:spPr>
            <a:xfrm>
              <a:off x="5395744"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3" name="Rectangle 102"/>
            <p:cNvSpPr/>
            <p:nvPr/>
          </p:nvSpPr>
          <p:spPr>
            <a:xfrm>
              <a:off x="6127501"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4" name="Rectangle 103"/>
            <p:cNvSpPr/>
            <p:nvPr/>
          </p:nvSpPr>
          <p:spPr>
            <a:xfrm>
              <a:off x="5883582"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70" name="Rectangle 169"/>
            <p:cNvSpPr/>
            <p:nvPr/>
          </p:nvSpPr>
          <p:spPr>
            <a:xfrm>
              <a:off x="5639663"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71" name="Rectangle 170"/>
            <p:cNvSpPr/>
            <p:nvPr/>
          </p:nvSpPr>
          <p:spPr>
            <a:xfrm>
              <a:off x="5151825"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72" name="Rectangle 171"/>
            <p:cNvSpPr/>
            <p:nvPr/>
          </p:nvSpPr>
          <p:spPr>
            <a:xfrm>
              <a:off x="6371421"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B050"/>
                </a:solidFill>
                <a:effectLst/>
                <a:uLnTx/>
                <a:uFillTx/>
                <a:latin typeface="Calibri"/>
                <a:ea typeface="+mn-ea"/>
                <a:cs typeface="+mn-cs"/>
              </a:endParaRPr>
            </a:p>
          </p:txBody>
        </p:sp>
        <p:sp>
          <p:nvSpPr>
            <p:cNvPr id="173" name="Rectangle 172"/>
            <p:cNvSpPr/>
            <p:nvPr/>
          </p:nvSpPr>
          <p:spPr>
            <a:xfrm>
              <a:off x="4907905" y="163544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sng" strike="noStrike" kern="1200" cap="none" spc="0" normalizeH="0" baseline="0" noProof="0">
                <a:ln>
                  <a:noFill/>
                </a:ln>
                <a:solidFill>
                  <a:prstClr val="white"/>
                </a:solidFill>
                <a:effectLst/>
                <a:uLnTx/>
                <a:uFillTx/>
                <a:latin typeface="Calibri"/>
                <a:ea typeface="+mn-ea"/>
                <a:cs typeface="+mn-cs"/>
              </a:endParaRPr>
            </a:p>
          </p:txBody>
        </p:sp>
        <p:sp>
          <p:nvSpPr>
            <p:cNvPr id="174" name="Rectangle 173"/>
            <p:cNvSpPr/>
            <p:nvPr/>
          </p:nvSpPr>
          <p:spPr>
            <a:xfrm>
              <a:off x="5395744" y="1635441"/>
              <a:ext cx="196446" cy="196446"/>
            </a:xfrm>
            <a:prstGeom prst="rect">
              <a:avLst/>
            </a:prstGeom>
            <a:solidFill>
              <a:srgbClr val="00B050"/>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sng" strike="noStrike" kern="1200" cap="none" spc="0" normalizeH="0" baseline="0" noProof="0">
                <a:ln>
                  <a:noFill/>
                </a:ln>
                <a:solidFill>
                  <a:prstClr val="white"/>
                </a:solidFill>
                <a:effectLst/>
                <a:uLnTx/>
                <a:uFillTx/>
                <a:latin typeface="Calibri"/>
                <a:ea typeface="+mn-ea"/>
                <a:cs typeface="+mn-cs"/>
              </a:endParaRPr>
            </a:p>
          </p:txBody>
        </p:sp>
        <p:sp>
          <p:nvSpPr>
            <p:cNvPr id="175" name="Rectangle 174"/>
            <p:cNvSpPr/>
            <p:nvPr/>
          </p:nvSpPr>
          <p:spPr>
            <a:xfrm>
              <a:off x="6127501" y="163544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sng" strike="noStrike" kern="1200" cap="none" spc="0" normalizeH="0" baseline="0" noProof="0">
                <a:ln>
                  <a:noFill/>
                </a:ln>
                <a:solidFill>
                  <a:srgbClr val="00B050"/>
                </a:solidFill>
                <a:effectLst/>
                <a:uLnTx/>
                <a:uFillTx/>
                <a:latin typeface="Calibri"/>
                <a:ea typeface="+mn-ea"/>
                <a:cs typeface="+mn-cs"/>
              </a:endParaRPr>
            </a:p>
          </p:txBody>
        </p:sp>
        <p:sp>
          <p:nvSpPr>
            <p:cNvPr id="176" name="Rectangle 175"/>
            <p:cNvSpPr/>
            <p:nvPr/>
          </p:nvSpPr>
          <p:spPr>
            <a:xfrm>
              <a:off x="5883582" y="163544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sng" strike="noStrike" kern="1200" cap="none" spc="0" normalizeH="0" baseline="0" noProof="0">
                <a:ln>
                  <a:noFill/>
                </a:ln>
                <a:solidFill>
                  <a:prstClr val="white"/>
                </a:solidFill>
                <a:effectLst/>
                <a:uLnTx/>
                <a:uFillTx/>
                <a:latin typeface="Calibri"/>
                <a:ea typeface="+mn-ea"/>
                <a:cs typeface="+mn-cs"/>
              </a:endParaRPr>
            </a:p>
          </p:txBody>
        </p:sp>
        <p:sp>
          <p:nvSpPr>
            <p:cNvPr id="177" name="Rectangle 176"/>
            <p:cNvSpPr/>
            <p:nvPr/>
          </p:nvSpPr>
          <p:spPr>
            <a:xfrm>
              <a:off x="5639663" y="163544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sng" strike="noStrike" kern="1200" cap="none" spc="0" normalizeH="0" baseline="0" noProof="0">
                <a:ln>
                  <a:noFill/>
                </a:ln>
                <a:solidFill>
                  <a:prstClr val="white"/>
                </a:solidFill>
                <a:effectLst/>
                <a:uLnTx/>
                <a:uFillTx/>
                <a:latin typeface="Calibri"/>
                <a:ea typeface="+mn-ea"/>
                <a:cs typeface="+mn-cs"/>
              </a:endParaRPr>
            </a:p>
          </p:txBody>
        </p:sp>
        <p:sp>
          <p:nvSpPr>
            <p:cNvPr id="178" name="Rectangle 177"/>
            <p:cNvSpPr/>
            <p:nvPr/>
          </p:nvSpPr>
          <p:spPr>
            <a:xfrm>
              <a:off x="5151825" y="1635441"/>
              <a:ext cx="196446" cy="196446"/>
            </a:xfrm>
            <a:prstGeom prst="rect">
              <a:avLst/>
            </a:prstGeom>
            <a:solidFill>
              <a:srgbClr val="00B050"/>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sng" strike="noStrike" kern="1200" cap="none" spc="0" normalizeH="0" baseline="0" noProof="0">
                <a:ln>
                  <a:noFill/>
                </a:ln>
                <a:solidFill>
                  <a:prstClr val="white"/>
                </a:solidFill>
                <a:effectLst/>
                <a:uLnTx/>
                <a:uFillTx/>
                <a:latin typeface="Calibri"/>
                <a:ea typeface="+mn-ea"/>
                <a:cs typeface="+mn-cs"/>
              </a:endParaRPr>
            </a:p>
          </p:txBody>
        </p:sp>
        <p:sp>
          <p:nvSpPr>
            <p:cNvPr id="179" name="Rectangle 178"/>
            <p:cNvSpPr/>
            <p:nvPr/>
          </p:nvSpPr>
          <p:spPr>
            <a:xfrm>
              <a:off x="6371421" y="163544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sng" strike="noStrike" kern="1200" cap="none" spc="0" normalizeH="0" baseline="0" noProof="0">
                <a:ln>
                  <a:noFill/>
                </a:ln>
                <a:solidFill>
                  <a:srgbClr val="00B050"/>
                </a:solidFill>
                <a:effectLst/>
                <a:uLnTx/>
                <a:uFillTx/>
                <a:latin typeface="Calibri"/>
                <a:ea typeface="+mn-ea"/>
                <a:cs typeface="+mn-cs"/>
              </a:endParaRPr>
            </a:p>
          </p:txBody>
        </p:sp>
        <p:sp>
          <p:nvSpPr>
            <p:cNvPr id="180" name="Rectangle 179"/>
            <p:cNvSpPr/>
            <p:nvPr/>
          </p:nvSpPr>
          <p:spPr>
            <a:xfrm>
              <a:off x="4907905"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81" name="Rectangle 180"/>
            <p:cNvSpPr/>
            <p:nvPr/>
          </p:nvSpPr>
          <p:spPr>
            <a:xfrm>
              <a:off x="6127501"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B050"/>
                </a:solidFill>
                <a:effectLst/>
                <a:uLnTx/>
                <a:uFillTx/>
                <a:latin typeface="Calibri"/>
                <a:ea typeface="+mn-ea"/>
                <a:cs typeface="+mn-cs"/>
              </a:endParaRPr>
            </a:p>
          </p:txBody>
        </p:sp>
        <p:sp>
          <p:nvSpPr>
            <p:cNvPr id="182" name="Rectangle 181"/>
            <p:cNvSpPr/>
            <p:nvPr/>
          </p:nvSpPr>
          <p:spPr>
            <a:xfrm>
              <a:off x="5883582"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83" name="Rectangle 182"/>
            <p:cNvSpPr/>
            <p:nvPr/>
          </p:nvSpPr>
          <p:spPr>
            <a:xfrm>
              <a:off x="5639663"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84" name="Rectangle 183"/>
            <p:cNvSpPr/>
            <p:nvPr/>
          </p:nvSpPr>
          <p:spPr>
            <a:xfrm>
              <a:off x="5151825"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85" name="Rectangle 184"/>
            <p:cNvSpPr/>
            <p:nvPr/>
          </p:nvSpPr>
          <p:spPr>
            <a:xfrm>
              <a:off x="6371421"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B050"/>
                </a:solidFill>
                <a:effectLst/>
                <a:uLnTx/>
                <a:uFillTx/>
                <a:latin typeface="Calibri"/>
                <a:ea typeface="+mn-ea"/>
                <a:cs typeface="+mn-cs"/>
              </a:endParaRPr>
            </a:p>
          </p:txBody>
        </p:sp>
        <p:sp>
          <p:nvSpPr>
            <p:cNvPr id="186" name="Rectangle 185"/>
            <p:cNvSpPr/>
            <p:nvPr/>
          </p:nvSpPr>
          <p:spPr>
            <a:xfrm>
              <a:off x="5395744"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187" name="TextBox 186"/>
          <p:cNvSpPr txBox="1"/>
          <p:nvPr/>
        </p:nvSpPr>
        <p:spPr>
          <a:xfrm>
            <a:off x="4774937" y="1305441"/>
            <a:ext cx="1705403"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dirty="0" smtClean="0">
                <a:ln>
                  <a:noFill/>
                </a:ln>
                <a:solidFill>
                  <a:prstClr val="white"/>
                </a:solidFill>
                <a:effectLst/>
                <a:uLnTx/>
                <a:uFillTx/>
                <a:latin typeface="Calibri"/>
                <a:ea typeface="+mn-ea"/>
                <a:cs typeface="+mn-cs"/>
              </a:rPr>
              <a:t>Priority areas</a:t>
            </a:r>
            <a:endParaRPr kumimoji="0" lang="en-AU" sz="2200" b="0" i="0" u="none" strike="noStrike" kern="1200" cap="none" spc="0" normalizeH="0" baseline="0" noProof="0" dirty="0">
              <a:ln>
                <a:noFill/>
              </a:ln>
              <a:solidFill>
                <a:prstClr val="white"/>
              </a:solidFill>
              <a:effectLst/>
              <a:uLnTx/>
              <a:uFillTx/>
              <a:latin typeface="Calibri"/>
              <a:ea typeface="+mn-ea"/>
              <a:cs typeface="+mn-cs"/>
            </a:endParaRPr>
          </a:p>
        </p:txBody>
      </p:sp>
      <p:sp>
        <p:nvSpPr>
          <p:cNvPr id="80" name="Title 1">
            <a:extLst>
              <a:ext uri="{FF2B5EF4-FFF2-40B4-BE49-F238E27FC236}">
                <a16:creationId xmlns:a16="http://schemas.microsoft.com/office/drawing/2014/main" id="{EAAEC9CE-8590-423E-AF4B-881F239D1AA7}"/>
              </a:ext>
            </a:extLst>
          </p:cNvPr>
          <p:cNvSpPr txBox="1">
            <a:spLocks/>
          </p:cNvSpPr>
          <p:nvPr/>
        </p:nvSpPr>
        <p:spPr>
          <a:xfrm>
            <a:off x="564716" y="104313"/>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tx1"/>
                </a:solidFill>
                <a:latin typeface="Arial" panose="020B0604020202020204" pitchFamily="34" charset="0"/>
                <a:ea typeface="+mj-ea"/>
                <a:cs typeface="Arial" panose="020B0604020202020204" pitchFamily="34" charset="0"/>
              </a:defRPr>
            </a:lvl1pPr>
          </a:lstStyle>
          <a:p>
            <a:r>
              <a:rPr lang="en-AU" dirty="0" smtClean="0"/>
              <a:t>How do we bend the curve?</a:t>
            </a:r>
            <a:endParaRPr lang="en-AU" dirty="0"/>
          </a:p>
        </p:txBody>
      </p:sp>
    </p:spTree>
    <p:extLst>
      <p:ext uri="{BB962C8B-B14F-4D97-AF65-F5344CB8AC3E}">
        <p14:creationId xmlns:p14="http://schemas.microsoft.com/office/powerpoint/2010/main" val="51263290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078" y="97986"/>
            <a:ext cx="8571322" cy="943414"/>
          </a:xfrm>
        </p:spPr>
        <p:txBody>
          <a:bodyPr>
            <a:noAutofit/>
          </a:bodyPr>
          <a:lstStyle/>
          <a:p>
            <a:r>
              <a:rPr lang="en-AU" sz="4000" dirty="0">
                <a:latin typeface="Arial" panose="020B0604020202020204" pitchFamily="34" charset="0"/>
                <a:cs typeface="Arial" panose="020B0604020202020204" pitchFamily="34" charset="0"/>
              </a:rPr>
              <a:t>Conservation of realized niches</a:t>
            </a:r>
          </a:p>
        </p:txBody>
      </p:sp>
      <p:sp>
        <p:nvSpPr>
          <p:cNvPr id="3" name="Content Placeholder 2"/>
          <p:cNvSpPr>
            <a:spLocks noGrp="1"/>
          </p:cNvSpPr>
          <p:nvPr>
            <p:ph idx="1"/>
          </p:nvPr>
        </p:nvSpPr>
        <p:spPr>
          <a:xfrm>
            <a:off x="457200" y="1355010"/>
            <a:ext cx="5181600" cy="3690504"/>
          </a:xfrm>
        </p:spPr>
        <p:txBody>
          <a:bodyPr>
            <a:normAutofit fontScale="85000" lnSpcReduction="20000"/>
          </a:bodyPr>
          <a:lstStyle/>
          <a:p>
            <a:r>
              <a:rPr lang="en-AU" dirty="0"/>
              <a:t>Current protected area system is insufficient</a:t>
            </a:r>
          </a:p>
          <a:p>
            <a:endParaRPr lang="en-AU" dirty="0"/>
          </a:p>
          <a:p>
            <a:r>
              <a:rPr lang="en-AU" dirty="0"/>
              <a:t>More protected areas are needed to fill the gaps</a:t>
            </a:r>
          </a:p>
          <a:p>
            <a:endParaRPr lang="en-AU" dirty="0"/>
          </a:p>
          <a:p>
            <a:r>
              <a:rPr lang="en-AU" dirty="0"/>
              <a:t>Future conservation efforts need to explicitly account for environmental variation</a:t>
            </a:r>
          </a:p>
        </p:txBody>
      </p:sp>
      <p:pic>
        <p:nvPicPr>
          <p:cNvPr id="6" name="Picture 2" descr="Image result for critically endangered spec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3476" y="3005138"/>
            <a:ext cx="3643312" cy="24193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critically endangered species"/>
          <p:cNvPicPr>
            <a:picLocks noChangeAspect="1" noChangeArrowheads="1"/>
          </p:cNvPicPr>
          <p:nvPr/>
        </p:nvPicPr>
        <p:blipFill rotWithShape="1">
          <a:blip r:embed="rId3">
            <a:extLst>
              <a:ext uri="{28A0092B-C50C-407E-A947-70E740481C1C}">
                <a14:useLocalDpi xmlns:a14="http://schemas.microsoft.com/office/drawing/2010/main" val="0"/>
              </a:ext>
            </a:extLst>
          </a:blip>
          <a:srcRect l="5955" t="8409" b="14094"/>
          <a:stretch/>
        </p:blipFill>
        <p:spPr bwMode="auto">
          <a:xfrm>
            <a:off x="6210300" y="1189037"/>
            <a:ext cx="2959101" cy="1828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56545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ack And White Birds Silhouette Fresh HD Wallpaper"/>
          <p:cNvPicPr>
            <a:picLocks noChangeAspect="1" noChangeArrowheads="1"/>
          </p:cNvPicPr>
          <p:nvPr/>
        </p:nvPicPr>
        <p:blipFill rotWithShape="1">
          <a:blip r:embed="rId3">
            <a:extLst>
              <a:ext uri="{28A0092B-C50C-407E-A947-70E740481C1C}">
                <a14:useLocalDpi xmlns:a14="http://schemas.microsoft.com/office/drawing/2010/main" val="0"/>
              </a:ext>
            </a:extLst>
          </a:blip>
          <a:srcRect l="357" t="11692" r="10320" b="7918"/>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32C9A52E-3548-4D41-899F-07B2250E9175}"/>
              </a:ext>
            </a:extLst>
          </p:cNvPr>
          <p:cNvSpPr>
            <a:spLocks noGrp="1"/>
          </p:cNvSpPr>
          <p:nvPr>
            <p:ph type="title"/>
          </p:nvPr>
        </p:nvSpPr>
        <p:spPr>
          <a:xfrm>
            <a:off x="-370391" y="161687"/>
            <a:ext cx="3115198" cy="857250"/>
          </a:xfrm>
        </p:spPr>
        <p:txBody>
          <a:bodyPr>
            <a:normAutofit/>
          </a:bodyPr>
          <a:lstStyle/>
          <a:p>
            <a:r>
              <a:rPr lang="en-AU" sz="2800" dirty="0">
                <a:solidFill>
                  <a:schemeClr val="bg1"/>
                </a:solidFill>
              </a:rPr>
              <a:t>Questions?</a:t>
            </a:r>
          </a:p>
        </p:txBody>
      </p:sp>
    </p:spTree>
    <p:extLst>
      <p:ext uri="{BB962C8B-B14F-4D97-AF65-F5344CB8AC3E}">
        <p14:creationId xmlns:p14="http://schemas.microsoft.com/office/powerpoint/2010/main" val="428964177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ack And White Birds Silhouette Fresh HD Wallpaper"/>
          <p:cNvPicPr>
            <a:picLocks noChangeAspect="1" noChangeArrowheads="1"/>
          </p:cNvPicPr>
          <p:nvPr/>
        </p:nvPicPr>
        <p:blipFill rotWithShape="1">
          <a:blip r:embed="rId3">
            <a:extLst>
              <a:ext uri="{28A0092B-C50C-407E-A947-70E740481C1C}">
                <a14:useLocalDpi xmlns:a14="http://schemas.microsoft.com/office/drawing/2010/main" val="0"/>
              </a:ext>
            </a:extLst>
          </a:blip>
          <a:srcRect l="357" t="11692" r="10320" b="7918"/>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32C9A52E-3548-4D41-899F-07B2250E9175}"/>
              </a:ext>
            </a:extLst>
          </p:cNvPr>
          <p:cNvSpPr>
            <a:spLocks noGrp="1"/>
          </p:cNvSpPr>
          <p:nvPr>
            <p:ph type="title"/>
          </p:nvPr>
        </p:nvSpPr>
        <p:spPr>
          <a:xfrm>
            <a:off x="-370391" y="161687"/>
            <a:ext cx="3115198" cy="857250"/>
          </a:xfrm>
        </p:spPr>
        <p:txBody>
          <a:bodyPr>
            <a:normAutofit/>
          </a:bodyPr>
          <a:lstStyle/>
          <a:p>
            <a:r>
              <a:rPr lang="en-AU" sz="2800" dirty="0">
                <a:solidFill>
                  <a:schemeClr val="bg1"/>
                </a:solidFill>
              </a:rPr>
              <a:t>Questions?</a:t>
            </a:r>
          </a:p>
        </p:txBody>
      </p:sp>
      <p:sp>
        <p:nvSpPr>
          <p:cNvPr id="4" name="Multiply 3"/>
          <p:cNvSpPr/>
          <p:nvPr/>
        </p:nvSpPr>
        <p:spPr>
          <a:xfrm>
            <a:off x="-370391" y="-74907"/>
            <a:ext cx="2754774" cy="1409255"/>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itle 1">
            <a:extLst>
              <a:ext uri="{FF2B5EF4-FFF2-40B4-BE49-F238E27FC236}">
                <a16:creationId xmlns:a16="http://schemas.microsoft.com/office/drawing/2014/main" id="{32C9A52E-3548-4D41-899F-07B2250E9175}"/>
              </a:ext>
            </a:extLst>
          </p:cNvPr>
          <p:cNvSpPr txBox="1">
            <a:spLocks/>
          </p:cNvSpPr>
          <p:nvPr/>
        </p:nvSpPr>
        <p:spPr>
          <a:xfrm>
            <a:off x="-138897" y="948410"/>
            <a:ext cx="6950599" cy="143664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Arial" panose="020B0604020202020204" pitchFamily="34" charset="0"/>
                <a:ea typeface="+mj-ea"/>
                <a:cs typeface="Arial" panose="020B0604020202020204" pitchFamily="34" charset="0"/>
              </a:defRPr>
            </a:lvl1pPr>
          </a:lstStyle>
          <a:p>
            <a:r>
              <a:rPr lang="en-AU" sz="3800" u="sng" dirty="0" smtClean="0">
                <a:solidFill>
                  <a:srgbClr val="FF0000"/>
                </a:solidFill>
              </a:rPr>
              <a:t>Frequently asked questions</a:t>
            </a:r>
          </a:p>
          <a:p>
            <a:r>
              <a:rPr lang="en-AU" sz="3800" u="sng" dirty="0" smtClean="0">
                <a:solidFill>
                  <a:srgbClr val="FF0000"/>
                </a:solidFill>
              </a:rPr>
              <a:t>(answer is always NO)</a:t>
            </a:r>
            <a:endParaRPr lang="en-AU" sz="3800" u="sng" dirty="0">
              <a:solidFill>
                <a:srgbClr val="FF0000"/>
              </a:solidFill>
            </a:endParaRPr>
          </a:p>
        </p:txBody>
      </p:sp>
    </p:spTree>
    <p:extLst>
      <p:ext uri="{BB962C8B-B14F-4D97-AF65-F5344CB8AC3E}">
        <p14:creationId xmlns:p14="http://schemas.microsoft.com/office/powerpoint/2010/main" val="28166631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2B3C9-A110-4D4B-BFD1-96FE576D87D4}"/>
              </a:ext>
            </a:extLst>
          </p:cNvPr>
          <p:cNvSpPr>
            <a:spLocks noGrp="1"/>
          </p:cNvSpPr>
          <p:nvPr>
            <p:ph type="title"/>
          </p:nvPr>
        </p:nvSpPr>
        <p:spPr>
          <a:xfrm>
            <a:off x="190500" y="108626"/>
            <a:ext cx="8496300" cy="954603"/>
          </a:xfrm>
        </p:spPr>
        <p:txBody>
          <a:bodyPr>
            <a:noAutofit/>
          </a:bodyPr>
          <a:lstStyle/>
          <a:p>
            <a:r>
              <a:rPr lang="en-AU" sz="3600" dirty="0"/>
              <a:t>Can’t we just protect places with the greatest species richness/diversity?</a:t>
            </a:r>
          </a:p>
        </p:txBody>
      </p:sp>
      <p:sp>
        <p:nvSpPr>
          <p:cNvPr id="4" name="TextBox 3">
            <a:extLst>
              <a:ext uri="{FF2B5EF4-FFF2-40B4-BE49-F238E27FC236}">
                <a16:creationId xmlns:a16="http://schemas.microsoft.com/office/drawing/2014/main" id="{C56334FC-483E-4D0E-A5B3-EE099B564153}"/>
              </a:ext>
            </a:extLst>
          </p:cNvPr>
          <p:cNvSpPr txBox="1"/>
          <p:nvPr/>
        </p:nvSpPr>
        <p:spPr>
          <a:xfrm>
            <a:off x="105444" y="1374587"/>
            <a:ext cx="4139297" cy="2677656"/>
          </a:xfrm>
          <a:prstGeom prst="rect">
            <a:avLst/>
          </a:prstGeom>
          <a:noFill/>
        </p:spPr>
        <p:txBody>
          <a:bodyPr wrap="square" rtlCol="0">
            <a:spAutoFit/>
          </a:bodyPr>
          <a:lstStyle/>
          <a:p>
            <a:r>
              <a:rPr lang="en-AU" sz="2400" dirty="0"/>
              <a:t>Doesn’t account for:</a:t>
            </a:r>
          </a:p>
          <a:p>
            <a:pPr marL="342900" indent="-342900">
              <a:buFont typeface="Arial" panose="020B0604020202020204" pitchFamily="34" charset="0"/>
              <a:buChar char="•"/>
            </a:pPr>
            <a:r>
              <a:rPr lang="en-AU" sz="2400" dirty="0"/>
              <a:t>Costs</a:t>
            </a:r>
          </a:p>
          <a:p>
            <a:pPr marL="342900" indent="-342900">
              <a:buFont typeface="Arial" panose="020B0604020202020204" pitchFamily="34" charset="0"/>
              <a:buChar char="•"/>
            </a:pPr>
            <a:r>
              <a:rPr lang="en-AU" sz="2400" dirty="0"/>
              <a:t>Species’ requirements</a:t>
            </a:r>
          </a:p>
          <a:p>
            <a:pPr marL="342900" indent="-342900">
              <a:buFont typeface="Arial" panose="020B0604020202020204" pitchFamily="34" charset="0"/>
              <a:buChar char="•"/>
            </a:pPr>
            <a:r>
              <a:rPr lang="en-AU" sz="2400" dirty="0"/>
              <a:t>Connectivity</a:t>
            </a:r>
          </a:p>
          <a:p>
            <a:pPr marL="342900" indent="-342900">
              <a:buFont typeface="Arial" panose="020B0604020202020204" pitchFamily="34" charset="0"/>
              <a:buChar char="•"/>
            </a:pPr>
            <a:r>
              <a:rPr lang="en-AU" sz="2400" dirty="0"/>
              <a:t>Complementarity</a:t>
            </a:r>
          </a:p>
          <a:p>
            <a:pPr marL="342900" indent="-342900">
              <a:buFont typeface="Arial" panose="020B0604020202020204" pitchFamily="34" charset="0"/>
              <a:buChar char="•"/>
            </a:pPr>
            <a:r>
              <a:rPr lang="en-AU" sz="2400" dirty="0"/>
              <a:t>Stakeholder preferences</a:t>
            </a:r>
          </a:p>
          <a:p>
            <a:pPr marL="342900" indent="-342900">
              <a:buFont typeface="Arial" panose="020B0604020202020204" pitchFamily="34" charset="0"/>
              <a:buChar char="•"/>
            </a:pPr>
            <a:r>
              <a:rPr lang="en-AU" sz="2400" dirty="0" smtClean="0"/>
              <a:t>Previous </a:t>
            </a:r>
            <a:r>
              <a:rPr lang="en-AU" sz="2400" dirty="0"/>
              <a:t>conservation efforts</a:t>
            </a:r>
          </a:p>
        </p:txBody>
      </p:sp>
      <p:pic>
        <p:nvPicPr>
          <p:cNvPr id="5122" name="Picture 2" descr="Mapping the World&amp;#39;s Biodiversity">
            <a:extLst>
              <a:ext uri="{FF2B5EF4-FFF2-40B4-BE49-F238E27FC236}">
                <a16:creationId xmlns:a16="http://schemas.microsoft.com/office/drawing/2014/main" id="{860671E6-0B1E-4B74-BDAC-BFFC366F3E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0244" y="1482290"/>
            <a:ext cx="4678312" cy="256995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0A6111A-1441-4D7C-BEBF-7E4F82094F1E}"/>
              </a:ext>
            </a:extLst>
          </p:cNvPr>
          <p:cNvSpPr txBox="1"/>
          <p:nvPr/>
        </p:nvSpPr>
        <p:spPr>
          <a:xfrm>
            <a:off x="5883043" y="4416601"/>
            <a:ext cx="3214836" cy="369332"/>
          </a:xfrm>
          <a:prstGeom prst="rect">
            <a:avLst/>
          </a:prstGeom>
          <a:noFill/>
        </p:spPr>
        <p:txBody>
          <a:bodyPr wrap="square" rtlCol="0">
            <a:spAutoFit/>
          </a:bodyPr>
          <a:lstStyle/>
          <a:p>
            <a:r>
              <a:rPr lang="en-AU" dirty="0"/>
              <a:t>https://biodiversitymapping.org</a:t>
            </a:r>
          </a:p>
        </p:txBody>
      </p:sp>
      <p:sp>
        <p:nvSpPr>
          <p:cNvPr id="7" name="TextBox 6">
            <a:extLst>
              <a:ext uri="{FF2B5EF4-FFF2-40B4-BE49-F238E27FC236}">
                <a16:creationId xmlns:a16="http://schemas.microsoft.com/office/drawing/2014/main" id="{E076B8BC-1342-46B8-BA80-AADBFE85A548}"/>
              </a:ext>
            </a:extLst>
          </p:cNvPr>
          <p:cNvSpPr txBox="1"/>
          <p:nvPr/>
        </p:nvSpPr>
        <p:spPr>
          <a:xfrm>
            <a:off x="3590224" y="4774168"/>
            <a:ext cx="5755907" cy="369332"/>
          </a:xfrm>
          <a:prstGeom prst="rect">
            <a:avLst/>
          </a:prstGeom>
          <a:noFill/>
        </p:spPr>
        <p:txBody>
          <a:bodyPr wrap="square" rtlCol="0">
            <a:spAutoFit/>
          </a:bodyPr>
          <a:lstStyle/>
          <a:p>
            <a:r>
              <a:rPr lang="en-AU" dirty="0"/>
              <a:t>Brown et al. (2015) PNAS, DOI:10.1073/pnas.1509189112</a:t>
            </a:r>
          </a:p>
        </p:txBody>
      </p:sp>
    </p:spTree>
    <p:extLst>
      <p:ext uri="{BB962C8B-B14F-4D97-AF65-F5344CB8AC3E}">
        <p14:creationId xmlns:p14="http://schemas.microsoft.com/office/powerpoint/2010/main" val="37812664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2B3C9-A110-4D4B-BFD1-96FE576D87D4}"/>
              </a:ext>
            </a:extLst>
          </p:cNvPr>
          <p:cNvSpPr>
            <a:spLocks noGrp="1"/>
          </p:cNvSpPr>
          <p:nvPr>
            <p:ph type="title"/>
          </p:nvPr>
        </p:nvSpPr>
        <p:spPr>
          <a:xfrm>
            <a:off x="347241" y="-1"/>
            <a:ext cx="8449519" cy="2384385"/>
          </a:xfrm>
        </p:spPr>
        <p:txBody>
          <a:bodyPr>
            <a:noAutofit/>
          </a:bodyPr>
          <a:lstStyle/>
          <a:p>
            <a:r>
              <a:rPr lang="en-AU" sz="3600" dirty="0" smtClean="0"/>
              <a:t>Biogeography says you get more species with larger area, so why not just maximize total amount of land inside protected areas?</a:t>
            </a:r>
            <a:endParaRPr lang="en-AU" sz="3600" dirty="0"/>
          </a:p>
        </p:txBody>
      </p:sp>
      <p:pic>
        <p:nvPicPr>
          <p:cNvPr id="8194" name="Picture 2" descr="Species-Area Relationships: Definition, Curve &amp;amp; Importance | Study.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9931" y="2498377"/>
            <a:ext cx="3644138" cy="2506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54897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85195" y="1227712"/>
            <a:ext cx="6435524" cy="3477875"/>
          </a:xfrm>
          <a:prstGeom prst="rect">
            <a:avLst/>
          </a:prstGeom>
        </p:spPr>
        <p:txBody>
          <a:bodyPr wrap="square">
            <a:spAutoFit/>
          </a:bodyPr>
          <a:lstStyle/>
          <a:p>
            <a:pPr marL="457200" indent="-457200">
              <a:buFont typeface="+mj-lt"/>
              <a:buAutoNum type="alphaLcParenR"/>
            </a:pPr>
            <a:r>
              <a:rPr lang="en-AU" sz="2000" dirty="0" smtClean="0">
                <a:latin typeface="Whitney-Book"/>
              </a:rPr>
              <a:t>Failure </a:t>
            </a:r>
            <a:r>
              <a:rPr lang="en-AU" sz="2000" dirty="0">
                <a:latin typeface="Whitney-Book"/>
              </a:rPr>
              <a:t>to protect highly </a:t>
            </a:r>
            <a:r>
              <a:rPr lang="en-AU" sz="2000" dirty="0" smtClean="0">
                <a:latin typeface="Whitney-Book"/>
              </a:rPr>
              <a:t>threatened, diverse</a:t>
            </a:r>
            <a:r>
              <a:rPr lang="en-AU" sz="2000" dirty="0">
                <a:latin typeface="Whitney-Book"/>
              </a:rPr>
              <a:t>, connected but small </a:t>
            </a:r>
            <a:r>
              <a:rPr lang="en-AU" sz="2000" dirty="0" smtClean="0">
                <a:latin typeface="Whitney-Book"/>
              </a:rPr>
              <a:t>areas</a:t>
            </a:r>
          </a:p>
          <a:p>
            <a:pPr marL="457200" indent="-457200">
              <a:buFont typeface="+mj-lt"/>
              <a:buAutoNum type="alphaLcParenR"/>
            </a:pPr>
            <a:r>
              <a:rPr lang="en-AU" sz="2000" dirty="0" smtClean="0">
                <a:latin typeface="Whitney-Book"/>
              </a:rPr>
              <a:t>Expansion </a:t>
            </a:r>
            <a:r>
              <a:rPr lang="en-AU" sz="2000" dirty="0">
                <a:latin typeface="Whitney-Book"/>
              </a:rPr>
              <a:t>results in delayed protection in areas </a:t>
            </a:r>
            <a:r>
              <a:rPr lang="en-AU" sz="2000" dirty="0" smtClean="0">
                <a:latin typeface="Whitney-Book"/>
              </a:rPr>
              <a:t>where protected area (PA) establishment </a:t>
            </a:r>
            <a:r>
              <a:rPr lang="en-AU" sz="2000" dirty="0">
                <a:latin typeface="Whitney-Book"/>
              </a:rPr>
              <a:t>could have had much higher biodiversity </a:t>
            </a:r>
            <a:r>
              <a:rPr lang="en-AU" sz="2000" dirty="0" smtClean="0">
                <a:latin typeface="Whitney-Book"/>
              </a:rPr>
              <a:t>benefits</a:t>
            </a:r>
          </a:p>
          <a:p>
            <a:pPr marL="457200" indent="-457200">
              <a:buFont typeface="+mj-lt"/>
              <a:buAutoNum type="alphaLcParenR"/>
            </a:pPr>
            <a:r>
              <a:rPr lang="en-AU" sz="2000" dirty="0" smtClean="0">
                <a:latin typeface="Whitney-Book"/>
              </a:rPr>
              <a:t>Protection </a:t>
            </a:r>
            <a:r>
              <a:rPr lang="en-AU" sz="2000" dirty="0">
                <a:latin typeface="Whitney-Book"/>
              </a:rPr>
              <a:t>of low-threat, unrepresentative areas, generating limited protective </a:t>
            </a:r>
            <a:r>
              <a:rPr lang="en-AU" sz="2000" dirty="0" smtClean="0">
                <a:latin typeface="Whitney-Book"/>
              </a:rPr>
              <a:t>effect</a:t>
            </a:r>
          </a:p>
          <a:p>
            <a:pPr marL="457200" indent="-457200">
              <a:buFont typeface="+mj-lt"/>
              <a:buAutoNum type="alphaLcParenR"/>
            </a:pPr>
            <a:r>
              <a:rPr lang="en-AU" sz="2000" dirty="0" smtClean="0">
                <a:latin typeface="Whitney-Book"/>
              </a:rPr>
              <a:t>Fails to account </a:t>
            </a:r>
            <a:r>
              <a:rPr lang="en-AU" sz="2000" dirty="0">
                <a:latin typeface="Whitney-Book"/>
              </a:rPr>
              <a:t>for resources allocated to PA </a:t>
            </a:r>
            <a:r>
              <a:rPr lang="en-AU" sz="2000" dirty="0" smtClean="0">
                <a:latin typeface="Whitney-Book"/>
              </a:rPr>
              <a:t>management; rewards lack of staff and equipment</a:t>
            </a:r>
          </a:p>
          <a:p>
            <a:pPr marL="457200" indent="-457200">
              <a:buFont typeface="+mj-lt"/>
              <a:buAutoNum type="alphaLcParenR"/>
            </a:pPr>
            <a:r>
              <a:rPr lang="en-AU" sz="2000" dirty="0" smtClean="0">
                <a:latin typeface="Whitney-Book"/>
              </a:rPr>
              <a:t>Biodiversity </a:t>
            </a:r>
            <a:r>
              <a:rPr lang="en-AU" sz="2000" dirty="0">
                <a:latin typeface="Whitney-Book"/>
              </a:rPr>
              <a:t>losses in a PA remain undetected, but the area is </a:t>
            </a:r>
            <a:r>
              <a:rPr lang="en-AU" sz="2000" dirty="0" smtClean="0">
                <a:latin typeface="Whitney-Book"/>
              </a:rPr>
              <a:t>celebrated as </a:t>
            </a:r>
            <a:r>
              <a:rPr lang="en-AU" sz="2000" dirty="0">
                <a:latin typeface="Whitney-Book"/>
              </a:rPr>
              <a:t>‘protected</a:t>
            </a:r>
            <a:r>
              <a:rPr lang="en-AU" sz="2000" dirty="0" smtClean="0">
                <a:latin typeface="Whitney-Book"/>
              </a:rPr>
              <a:t>’ </a:t>
            </a:r>
            <a:endParaRPr lang="en-AU" sz="2000" dirty="0">
              <a:latin typeface="Whitney-Book"/>
            </a:endParaRP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49979" b="66559"/>
          <a:stretch/>
        </p:blipFill>
        <p:spPr>
          <a:xfrm>
            <a:off x="6801800" y="3032832"/>
            <a:ext cx="2164981" cy="1630206"/>
          </a:xfrm>
          <a:prstGeom prst="rect">
            <a:avLst/>
          </a:prstGeom>
        </p:spPr>
      </p:pic>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r="49896" b="66559"/>
          <a:stretch/>
        </p:blipFill>
        <p:spPr>
          <a:xfrm>
            <a:off x="6798201" y="1227712"/>
            <a:ext cx="2168580" cy="1630206"/>
          </a:xfrm>
          <a:prstGeom prst="rect">
            <a:avLst/>
          </a:prstGeom>
        </p:spPr>
      </p:pic>
      <p:sp>
        <p:nvSpPr>
          <p:cNvPr id="8" name="Title 1">
            <a:extLst>
              <a:ext uri="{FF2B5EF4-FFF2-40B4-BE49-F238E27FC236}">
                <a16:creationId xmlns:a16="http://schemas.microsoft.com/office/drawing/2014/main" id="{B792B3C9-A110-4D4B-BFD1-96FE576D87D4}"/>
              </a:ext>
            </a:extLst>
          </p:cNvPr>
          <p:cNvSpPr>
            <a:spLocks noGrp="1"/>
          </p:cNvSpPr>
          <p:nvPr>
            <p:ph type="title"/>
          </p:nvPr>
        </p:nvSpPr>
        <p:spPr>
          <a:xfrm>
            <a:off x="0" y="0"/>
            <a:ext cx="9144000" cy="1111962"/>
          </a:xfrm>
        </p:spPr>
        <p:txBody>
          <a:bodyPr>
            <a:noAutofit/>
          </a:bodyPr>
          <a:lstStyle/>
          <a:p>
            <a:r>
              <a:rPr lang="en-AU" sz="3600" dirty="0" smtClean="0"/>
              <a:t>Focussing on protected area size creates perverse incentives</a:t>
            </a:r>
            <a:endParaRPr lang="en-AU" sz="3600" dirty="0"/>
          </a:p>
        </p:txBody>
      </p:sp>
      <p:sp>
        <p:nvSpPr>
          <p:cNvPr id="2" name="TextBox 1"/>
          <p:cNvSpPr txBox="1"/>
          <p:nvPr/>
        </p:nvSpPr>
        <p:spPr>
          <a:xfrm>
            <a:off x="2696902" y="4774168"/>
            <a:ext cx="6447098" cy="369332"/>
          </a:xfrm>
          <a:prstGeom prst="rect">
            <a:avLst/>
          </a:prstGeom>
          <a:noFill/>
        </p:spPr>
        <p:txBody>
          <a:bodyPr wrap="square" rtlCol="0">
            <a:spAutoFit/>
          </a:bodyPr>
          <a:lstStyle/>
          <a:p>
            <a:r>
              <a:rPr lang="en-AU" dirty="0" smtClean="0"/>
              <a:t>Barnes </a:t>
            </a:r>
            <a:r>
              <a:rPr lang="en-AU" i="1" dirty="0" smtClean="0"/>
              <a:t>et al. </a:t>
            </a:r>
            <a:r>
              <a:rPr lang="en-AU" dirty="0" smtClean="0"/>
              <a:t>(2018) Nat Eco </a:t>
            </a:r>
            <a:r>
              <a:rPr lang="en-AU" dirty="0" err="1" smtClean="0"/>
              <a:t>Evol</a:t>
            </a:r>
            <a:r>
              <a:rPr lang="en-AU" dirty="0"/>
              <a:t>, DOI:10.1038/s41559-018-0501-y</a:t>
            </a:r>
            <a:endParaRPr lang="en-AU" i="1" dirty="0"/>
          </a:p>
        </p:txBody>
      </p:sp>
    </p:spTree>
    <p:extLst>
      <p:ext uri="{BB962C8B-B14F-4D97-AF65-F5344CB8AC3E}">
        <p14:creationId xmlns:p14="http://schemas.microsoft.com/office/powerpoint/2010/main" val="204883288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03528" y="1458409"/>
            <a:ext cx="6273479" cy="2862322"/>
          </a:xfrm>
          <a:prstGeom prst="rect">
            <a:avLst/>
          </a:prstGeom>
        </p:spPr>
        <p:txBody>
          <a:bodyPr wrap="square">
            <a:spAutoFit/>
          </a:bodyPr>
          <a:lstStyle/>
          <a:p>
            <a:pPr marL="342900" indent="-342900">
              <a:buFont typeface="+mj-lt"/>
              <a:buAutoNum type="alphaLcPeriod" startAt="6"/>
            </a:pPr>
            <a:r>
              <a:rPr lang="en-AU" sz="2000" dirty="0" smtClean="0">
                <a:latin typeface="Whitney-Book"/>
              </a:rPr>
              <a:t>Protected area (PA) </a:t>
            </a:r>
            <a:r>
              <a:rPr lang="en-AU" sz="2000" dirty="0">
                <a:latin typeface="Whitney-Book"/>
              </a:rPr>
              <a:t>expansion without associated increases in budget or staff capacity </a:t>
            </a:r>
            <a:r>
              <a:rPr lang="en-AU" sz="2000" dirty="0" smtClean="0">
                <a:latin typeface="Whitney-Book"/>
              </a:rPr>
              <a:t>reduces management </a:t>
            </a:r>
            <a:r>
              <a:rPr lang="en-AU" sz="2000" dirty="0">
                <a:latin typeface="Whitney-Book"/>
              </a:rPr>
              <a:t>capacity in situ and across the entire PA network. </a:t>
            </a:r>
          </a:p>
          <a:p>
            <a:pPr marL="342900" indent="-342900">
              <a:buFont typeface="+mj-lt"/>
              <a:buAutoNum type="alphaLcPeriod" startAt="6"/>
            </a:pPr>
            <a:r>
              <a:rPr lang="en-AU" sz="2000" dirty="0" smtClean="0">
                <a:latin typeface="Whitney-Book"/>
              </a:rPr>
              <a:t>PA </a:t>
            </a:r>
            <a:r>
              <a:rPr lang="en-AU" sz="2000" dirty="0">
                <a:latin typeface="Whitney-Book"/>
              </a:rPr>
              <a:t>expansion </a:t>
            </a:r>
            <a:r>
              <a:rPr lang="en-AU" sz="2000" dirty="0" smtClean="0">
                <a:latin typeface="Whitney-Book"/>
              </a:rPr>
              <a:t>may induce </a:t>
            </a:r>
            <a:r>
              <a:rPr lang="en-AU" sz="2000" dirty="0">
                <a:latin typeface="Whitney-Book"/>
              </a:rPr>
              <a:t>apathy or resistance to establishing new </a:t>
            </a:r>
            <a:r>
              <a:rPr lang="en-AU" sz="2000" dirty="0" smtClean="0">
                <a:latin typeface="Whitney-Book"/>
              </a:rPr>
              <a:t>PAs.</a:t>
            </a:r>
          </a:p>
          <a:p>
            <a:pPr marL="342900" indent="-342900">
              <a:buFont typeface="+mj-lt"/>
              <a:buAutoNum type="alphaLcPeriod" startAt="6"/>
            </a:pPr>
            <a:r>
              <a:rPr lang="en-AU" sz="2000" dirty="0" smtClean="0">
                <a:latin typeface="Whitney-Book"/>
              </a:rPr>
              <a:t>Poorly </a:t>
            </a:r>
            <a:r>
              <a:rPr lang="en-AU" sz="2000" dirty="0">
                <a:latin typeface="Whitney-Book"/>
              </a:rPr>
              <a:t>targeted expansions </a:t>
            </a:r>
            <a:r>
              <a:rPr lang="en-AU" sz="2000" dirty="0" smtClean="0">
                <a:latin typeface="Whitney-Book"/>
              </a:rPr>
              <a:t>result […]  in </a:t>
            </a:r>
            <a:r>
              <a:rPr lang="en-AU" sz="2000" dirty="0">
                <a:latin typeface="Whitney-Book"/>
              </a:rPr>
              <a:t>actions where biodiversity does not benefit, and limits opportunities for </a:t>
            </a:r>
            <a:r>
              <a:rPr lang="en-AU" sz="2000" dirty="0" smtClean="0">
                <a:latin typeface="Whitney-Book"/>
              </a:rPr>
              <a:t>conservation.</a:t>
            </a: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t="33638" r="49441"/>
          <a:stretch/>
        </p:blipFill>
        <p:spPr>
          <a:xfrm>
            <a:off x="6661320" y="1238058"/>
            <a:ext cx="2314114" cy="3421156"/>
          </a:xfrm>
          <a:prstGeom prst="rect">
            <a:avLst/>
          </a:prstGeom>
        </p:spPr>
      </p:pic>
      <p:sp>
        <p:nvSpPr>
          <p:cNvPr id="12" name="Title 1">
            <a:extLst>
              <a:ext uri="{FF2B5EF4-FFF2-40B4-BE49-F238E27FC236}">
                <a16:creationId xmlns:a16="http://schemas.microsoft.com/office/drawing/2014/main" id="{B792B3C9-A110-4D4B-BFD1-96FE576D87D4}"/>
              </a:ext>
            </a:extLst>
          </p:cNvPr>
          <p:cNvSpPr>
            <a:spLocks noGrp="1"/>
          </p:cNvSpPr>
          <p:nvPr>
            <p:ph type="title"/>
          </p:nvPr>
        </p:nvSpPr>
        <p:spPr>
          <a:xfrm>
            <a:off x="0" y="0"/>
            <a:ext cx="9144000" cy="1111962"/>
          </a:xfrm>
        </p:spPr>
        <p:txBody>
          <a:bodyPr>
            <a:noAutofit/>
          </a:bodyPr>
          <a:lstStyle/>
          <a:p>
            <a:r>
              <a:rPr lang="en-AU" sz="3600" dirty="0" smtClean="0"/>
              <a:t>Focussing on protected area size creates perverse incentives</a:t>
            </a:r>
            <a:endParaRPr lang="en-AU" sz="3600" dirty="0"/>
          </a:p>
        </p:txBody>
      </p:sp>
      <p:sp>
        <p:nvSpPr>
          <p:cNvPr id="13" name="TextBox 12"/>
          <p:cNvSpPr txBox="1"/>
          <p:nvPr/>
        </p:nvSpPr>
        <p:spPr>
          <a:xfrm>
            <a:off x="2696902" y="4774168"/>
            <a:ext cx="6447098" cy="369332"/>
          </a:xfrm>
          <a:prstGeom prst="rect">
            <a:avLst/>
          </a:prstGeom>
          <a:noFill/>
        </p:spPr>
        <p:txBody>
          <a:bodyPr wrap="square" rtlCol="0">
            <a:spAutoFit/>
          </a:bodyPr>
          <a:lstStyle/>
          <a:p>
            <a:r>
              <a:rPr lang="en-AU" dirty="0" smtClean="0"/>
              <a:t>Barnes </a:t>
            </a:r>
            <a:r>
              <a:rPr lang="en-AU" i="1" dirty="0" smtClean="0"/>
              <a:t>et al. </a:t>
            </a:r>
            <a:r>
              <a:rPr lang="en-AU" dirty="0" smtClean="0"/>
              <a:t>(2018) Nat Eco </a:t>
            </a:r>
            <a:r>
              <a:rPr lang="en-AU" dirty="0" err="1" smtClean="0"/>
              <a:t>Evol</a:t>
            </a:r>
            <a:r>
              <a:rPr lang="en-AU" dirty="0"/>
              <a:t>, DOI:10.1038/s41559-018-0501-y</a:t>
            </a:r>
            <a:endParaRPr lang="en-AU" i="1" dirty="0"/>
          </a:p>
        </p:txBody>
      </p:sp>
    </p:spTree>
    <p:extLst>
      <p:ext uri="{BB962C8B-B14F-4D97-AF65-F5344CB8AC3E}">
        <p14:creationId xmlns:p14="http://schemas.microsoft.com/office/powerpoint/2010/main" val="403402165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277156"/>
            <a:ext cx="6273479" cy="2862322"/>
          </a:xfrm>
          <a:prstGeom prst="rect">
            <a:avLst/>
          </a:prstGeom>
        </p:spPr>
        <p:txBody>
          <a:bodyPr wrap="square">
            <a:spAutoFit/>
          </a:bodyPr>
          <a:lstStyle/>
          <a:p>
            <a:pPr marL="342900" indent="-342900">
              <a:buFont typeface="+mj-lt"/>
              <a:buAutoNum type="alphaLcParenR" startAt="9"/>
            </a:pPr>
            <a:r>
              <a:rPr lang="en-AU" sz="2000" dirty="0" smtClean="0">
                <a:latin typeface="Whitney-Book"/>
              </a:rPr>
              <a:t>The real </a:t>
            </a:r>
            <a:r>
              <a:rPr lang="en-AU" sz="2000" dirty="0">
                <a:latin typeface="Whitney-Book"/>
              </a:rPr>
              <a:t>underlying values and objectives of halting biodiversity decline are subsumed by the </a:t>
            </a:r>
            <a:r>
              <a:rPr lang="en-AU" sz="2000" dirty="0" smtClean="0">
                <a:latin typeface="Whitney-Book"/>
              </a:rPr>
              <a:t>metric of just protecting more land</a:t>
            </a:r>
          </a:p>
          <a:p>
            <a:pPr marL="342900" indent="-342900">
              <a:buFont typeface="+mj-lt"/>
              <a:buAutoNum type="alphaLcParenR" startAt="9"/>
            </a:pPr>
            <a:r>
              <a:rPr lang="en-AU" sz="2000" dirty="0" smtClean="0">
                <a:latin typeface="Whitney-Book"/>
              </a:rPr>
              <a:t>As </a:t>
            </a:r>
            <a:r>
              <a:rPr lang="en-AU" sz="2000" dirty="0">
                <a:latin typeface="Whitney-Book"/>
              </a:rPr>
              <a:t>existing </a:t>
            </a:r>
            <a:r>
              <a:rPr lang="en-AU" sz="2000" dirty="0" smtClean="0">
                <a:latin typeface="Whitney-Book"/>
              </a:rPr>
              <a:t>protected area coverage targets are </a:t>
            </a:r>
            <a:r>
              <a:rPr lang="en-AU" sz="2000" dirty="0">
                <a:latin typeface="Whitney-Book"/>
              </a:rPr>
              <a:t>thresholds, perceptions of success are </a:t>
            </a:r>
            <a:r>
              <a:rPr lang="en-AU" sz="2000" dirty="0" smtClean="0">
                <a:latin typeface="Whitney-Book"/>
              </a:rPr>
              <a:t>binary, failing to account for continual improvements</a:t>
            </a:r>
          </a:p>
          <a:p>
            <a:pPr marL="342900" indent="-342900">
              <a:buFont typeface="+mj-lt"/>
              <a:buAutoNum type="alphaLcParenR" startAt="9"/>
            </a:pPr>
            <a:r>
              <a:rPr lang="en-AU" sz="2000" dirty="0" smtClean="0">
                <a:latin typeface="Whitney-Book"/>
              </a:rPr>
              <a:t> Any </a:t>
            </a:r>
            <a:r>
              <a:rPr lang="en-AU" sz="2000" dirty="0">
                <a:latin typeface="Whitney-Book"/>
              </a:rPr>
              <a:t>delay or misallocation of limited resources causes long-term harm that may </a:t>
            </a:r>
            <a:r>
              <a:rPr lang="en-AU" sz="2000" dirty="0" smtClean="0">
                <a:latin typeface="Whitney-Book"/>
              </a:rPr>
              <a:t>not be reversible at </a:t>
            </a:r>
            <a:r>
              <a:rPr lang="en-AU" sz="2000" dirty="0">
                <a:latin typeface="Whitney-Book"/>
              </a:rPr>
              <a:t>human timescales.</a:t>
            </a:r>
            <a:endParaRPr lang="en-AU" sz="2000" dirty="0"/>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49756" t="32926"/>
          <a:stretch/>
        </p:blipFill>
        <p:spPr>
          <a:xfrm>
            <a:off x="6536869" y="1181014"/>
            <a:ext cx="2343741" cy="3524102"/>
          </a:xfrm>
          <a:prstGeom prst="rect">
            <a:avLst/>
          </a:prstGeom>
        </p:spPr>
      </p:pic>
      <p:sp>
        <p:nvSpPr>
          <p:cNvPr id="8" name="TextBox 7"/>
          <p:cNvSpPr txBox="1"/>
          <p:nvPr/>
        </p:nvSpPr>
        <p:spPr>
          <a:xfrm>
            <a:off x="2696902" y="4774168"/>
            <a:ext cx="6447098" cy="369332"/>
          </a:xfrm>
          <a:prstGeom prst="rect">
            <a:avLst/>
          </a:prstGeom>
          <a:noFill/>
        </p:spPr>
        <p:txBody>
          <a:bodyPr wrap="square" rtlCol="0">
            <a:spAutoFit/>
          </a:bodyPr>
          <a:lstStyle/>
          <a:p>
            <a:r>
              <a:rPr lang="en-AU" dirty="0" smtClean="0"/>
              <a:t>Barnes </a:t>
            </a:r>
            <a:r>
              <a:rPr lang="en-AU" i="1" dirty="0" smtClean="0"/>
              <a:t>et al. </a:t>
            </a:r>
            <a:r>
              <a:rPr lang="en-AU" dirty="0" smtClean="0"/>
              <a:t>(2018) Nat Eco </a:t>
            </a:r>
            <a:r>
              <a:rPr lang="en-AU" dirty="0" err="1" smtClean="0"/>
              <a:t>Evol</a:t>
            </a:r>
            <a:r>
              <a:rPr lang="en-AU" dirty="0"/>
              <a:t>, DOI:10.1038/s41559-018-0501-y</a:t>
            </a:r>
            <a:endParaRPr lang="en-AU" i="1" dirty="0"/>
          </a:p>
        </p:txBody>
      </p:sp>
      <p:sp>
        <p:nvSpPr>
          <p:cNvPr id="12" name="Title 1">
            <a:extLst>
              <a:ext uri="{FF2B5EF4-FFF2-40B4-BE49-F238E27FC236}">
                <a16:creationId xmlns:a16="http://schemas.microsoft.com/office/drawing/2014/main" id="{B792B3C9-A110-4D4B-BFD1-96FE576D87D4}"/>
              </a:ext>
            </a:extLst>
          </p:cNvPr>
          <p:cNvSpPr>
            <a:spLocks noGrp="1"/>
          </p:cNvSpPr>
          <p:nvPr>
            <p:ph type="title"/>
          </p:nvPr>
        </p:nvSpPr>
        <p:spPr>
          <a:xfrm>
            <a:off x="0" y="0"/>
            <a:ext cx="9144000" cy="1111962"/>
          </a:xfrm>
        </p:spPr>
        <p:txBody>
          <a:bodyPr>
            <a:noAutofit/>
          </a:bodyPr>
          <a:lstStyle/>
          <a:p>
            <a:r>
              <a:rPr lang="en-AU" sz="3600" dirty="0" smtClean="0"/>
              <a:t>Focussing on protected area size creates perverse incentives</a:t>
            </a:r>
            <a:endParaRPr lang="en-AU" sz="3600" dirty="0"/>
          </a:p>
        </p:txBody>
      </p:sp>
    </p:spTree>
    <p:extLst>
      <p:ext uri="{BB962C8B-B14F-4D97-AF65-F5344CB8AC3E}">
        <p14:creationId xmlns:p14="http://schemas.microsoft.com/office/powerpoint/2010/main" val="245114078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792B3C9-A110-4D4B-BFD1-96FE576D87D4}"/>
              </a:ext>
            </a:extLst>
          </p:cNvPr>
          <p:cNvSpPr>
            <a:spLocks noGrp="1"/>
          </p:cNvSpPr>
          <p:nvPr>
            <p:ph type="title"/>
          </p:nvPr>
        </p:nvSpPr>
        <p:spPr>
          <a:xfrm>
            <a:off x="0" y="0"/>
            <a:ext cx="9144000" cy="1111962"/>
          </a:xfrm>
        </p:spPr>
        <p:txBody>
          <a:bodyPr>
            <a:noAutofit/>
          </a:bodyPr>
          <a:lstStyle/>
          <a:p>
            <a:r>
              <a:rPr lang="en-AU" sz="3600" dirty="0" smtClean="0"/>
              <a:t>Focussing on protected area size creates perverse incentives</a:t>
            </a:r>
            <a:endParaRPr lang="en-AU" sz="3600" dirty="0"/>
          </a:p>
        </p:txBody>
      </p:sp>
      <p:pic>
        <p:nvPicPr>
          <p:cNvPr id="2052" name="Picture 4" descr="Goodhart&amp;#39;s Law and the &amp;#39;tyranny of metrics&amp;#39; - Dream End St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7915" y="1272781"/>
            <a:ext cx="4752090" cy="3575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652058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76E63-CDB6-463F-9FAF-B1D5920E9805}"/>
              </a:ext>
            </a:extLst>
          </p:cNvPr>
          <p:cNvSpPr>
            <a:spLocks noGrp="1"/>
          </p:cNvSpPr>
          <p:nvPr>
            <p:ph type="title"/>
          </p:nvPr>
        </p:nvSpPr>
        <p:spPr>
          <a:xfrm>
            <a:off x="1" y="0"/>
            <a:ext cx="4595148" cy="1585732"/>
          </a:xfrm>
        </p:spPr>
        <p:txBody>
          <a:bodyPr>
            <a:normAutofit fontScale="90000"/>
          </a:bodyPr>
          <a:lstStyle/>
          <a:p>
            <a:r>
              <a:rPr lang="en-AU" sz="2800" dirty="0" smtClean="0"/>
              <a:t>Can’t we just use a scoring system (formula) to rank candidate protected areas?</a:t>
            </a:r>
            <a:endParaRPr lang="en-AU" sz="2800" dirty="0"/>
          </a:p>
        </p:txBody>
      </p:sp>
      <p:sp>
        <p:nvSpPr>
          <p:cNvPr id="6" name="TextBox 5">
            <a:extLst>
              <a:ext uri="{FF2B5EF4-FFF2-40B4-BE49-F238E27FC236}">
                <a16:creationId xmlns:a16="http://schemas.microsoft.com/office/drawing/2014/main" id="{ACE0AC03-6343-46D9-82B5-4334B1627F55}"/>
              </a:ext>
            </a:extLst>
          </p:cNvPr>
          <p:cNvSpPr txBox="1"/>
          <p:nvPr/>
        </p:nvSpPr>
        <p:spPr>
          <a:xfrm>
            <a:off x="0" y="3850838"/>
            <a:ext cx="3761772" cy="646331"/>
          </a:xfrm>
          <a:prstGeom prst="rect">
            <a:avLst/>
          </a:prstGeom>
          <a:noFill/>
        </p:spPr>
        <p:txBody>
          <a:bodyPr wrap="square" rtlCol="0">
            <a:spAutoFit/>
          </a:bodyPr>
          <a:lstStyle/>
          <a:p>
            <a:r>
              <a:rPr lang="en-AU" dirty="0" smtClean="0"/>
              <a:t>Klein </a:t>
            </a:r>
            <a:r>
              <a:rPr lang="en-AU" i="1" dirty="0" smtClean="0"/>
              <a:t>et al.</a:t>
            </a:r>
            <a:r>
              <a:rPr lang="en-AU" dirty="0" smtClean="0"/>
              <a:t> (2014) Marine Policy, </a:t>
            </a:r>
          </a:p>
          <a:p>
            <a:r>
              <a:rPr lang="en-AU" dirty="0"/>
              <a:t>DOI:10.1016/j.marpol.2013.10.001</a:t>
            </a:r>
          </a:p>
        </p:txBody>
      </p:sp>
      <p:pic>
        <p:nvPicPr>
          <p:cNvPr id="7" name="Picture 6"/>
          <p:cNvPicPr>
            <a:picLocks noChangeAspect="1"/>
          </p:cNvPicPr>
          <p:nvPr/>
        </p:nvPicPr>
        <p:blipFill rotWithShape="1">
          <a:blip r:embed="rId2"/>
          <a:srcRect l="33867" t="19553" r="34594" b="17085"/>
          <a:stretch/>
        </p:blipFill>
        <p:spPr>
          <a:xfrm>
            <a:off x="4699322" y="132697"/>
            <a:ext cx="4352081" cy="4918205"/>
          </a:xfrm>
          <a:prstGeom prst="rect">
            <a:avLst/>
          </a:prstGeom>
        </p:spPr>
      </p:pic>
      <p:sp>
        <p:nvSpPr>
          <p:cNvPr id="8" name="TextBox 7">
            <a:extLst>
              <a:ext uri="{FF2B5EF4-FFF2-40B4-BE49-F238E27FC236}">
                <a16:creationId xmlns:a16="http://schemas.microsoft.com/office/drawing/2014/main" id="{ACE0AC03-6343-46D9-82B5-4334B1627F55}"/>
              </a:ext>
            </a:extLst>
          </p:cNvPr>
          <p:cNvSpPr txBox="1"/>
          <p:nvPr/>
        </p:nvSpPr>
        <p:spPr>
          <a:xfrm>
            <a:off x="1" y="4497169"/>
            <a:ext cx="3761772" cy="646331"/>
          </a:xfrm>
          <a:prstGeom prst="rect">
            <a:avLst/>
          </a:prstGeom>
          <a:noFill/>
        </p:spPr>
        <p:txBody>
          <a:bodyPr wrap="square" rtlCol="0">
            <a:spAutoFit/>
          </a:bodyPr>
          <a:lstStyle/>
          <a:p>
            <a:r>
              <a:rPr lang="en-AU" dirty="0" smtClean="0"/>
              <a:t>Klein </a:t>
            </a:r>
            <a:r>
              <a:rPr lang="en-AU" i="1" dirty="0" smtClean="0"/>
              <a:t>et al.</a:t>
            </a:r>
            <a:r>
              <a:rPr lang="en-AU" dirty="0" smtClean="0"/>
              <a:t> (2014) Marine Policy, </a:t>
            </a:r>
          </a:p>
          <a:p>
            <a:r>
              <a:rPr lang="en-AU" dirty="0" smtClean="0"/>
              <a:t>DOI:10.1016/j.marpol.2014.03.008</a:t>
            </a:r>
            <a:endParaRPr lang="en-AU" dirty="0"/>
          </a:p>
        </p:txBody>
      </p:sp>
      <p:sp>
        <p:nvSpPr>
          <p:cNvPr id="9" name="TextBox 8">
            <a:extLst>
              <a:ext uri="{FF2B5EF4-FFF2-40B4-BE49-F238E27FC236}">
                <a16:creationId xmlns:a16="http://schemas.microsoft.com/office/drawing/2014/main" id="{ACE0AC03-6343-46D9-82B5-4334B1627F55}"/>
              </a:ext>
            </a:extLst>
          </p:cNvPr>
          <p:cNvSpPr txBox="1"/>
          <p:nvPr/>
        </p:nvSpPr>
        <p:spPr>
          <a:xfrm>
            <a:off x="0" y="3262020"/>
            <a:ext cx="3761772" cy="646331"/>
          </a:xfrm>
          <a:prstGeom prst="rect">
            <a:avLst/>
          </a:prstGeom>
          <a:noFill/>
        </p:spPr>
        <p:txBody>
          <a:bodyPr wrap="square" rtlCol="0">
            <a:spAutoFit/>
          </a:bodyPr>
          <a:lstStyle/>
          <a:p>
            <a:r>
              <a:rPr lang="en-AU" dirty="0" smtClean="0"/>
              <a:t>Game </a:t>
            </a:r>
            <a:r>
              <a:rPr lang="en-AU" i="1" dirty="0" smtClean="0"/>
              <a:t>et al.</a:t>
            </a:r>
            <a:r>
              <a:rPr lang="en-AU" dirty="0" smtClean="0"/>
              <a:t> (2013) Cons </a:t>
            </a:r>
            <a:r>
              <a:rPr lang="en-AU" dirty="0" err="1" smtClean="0"/>
              <a:t>Biol</a:t>
            </a:r>
            <a:r>
              <a:rPr lang="en-AU" dirty="0" smtClean="0"/>
              <a:t>, </a:t>
            </a:r>
          </a:p>
          <a:p>
            <a:r>
              <a:rPr lang="en-AU" dirty="0"/>
              <a:t>DOI:10.1111/cobi.12051</a:t>
            </a:r>
          </a:p>
        </p:txBody>
      </p:sp>
    </p:spTree>
    <p:extLst>
      <p:ext uri="{BB962C8B-B14F-4D97-AF65-F5344CB8AC3E}">
        <p14:creationId xmlns:p14="http://schemas.microsoft.com/office/powerpoint/2010/main" val="28785397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5" name="Straight Connector 104"/>
          <p:cNvCxnSpPr/>
          <p:nvPr/>
        </p:nvCxnSpPr>
        <p:spPr>
          <a:xfrm>
            <a:off x="7354726" y="1598799"/>
            <a:ext cx="0" cy="102725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7354726" y="2623181"/>
            <a:ext cx="145566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7365330" y="2667974"/>
            <a:ext cx="882248" cy="43659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smtClean="0">
                <a:ln>
                  <a:noFill/>
                </a:ln>
                <a:solidFill>
                  <a:prstClr val="white"/>
                </a:solidFill>
                <a:effectLst/>
                <a:uLnTx/>
                <a:uFillTx/>
                <a:latin typeface="Calibri"/>
                <a:ea typeface="+mn-ea"/>
                <a:cs typeface="+mn-cs"/>
              </a:rPr>
              <a:t>2000</a:t>
            </a:r>
            <a:endParaRPr kumimoji="0" lang="en-AU" sz="20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8" name="TextBox 107"/>
          <p:cNvSpPr txBox="1"/>
          <p:nvPr/>
        </p:nvSpPr>
        <p:spPr>
          <a:xfrm>
            <a:off x="8143029" y="2655449"/>
            <a:ext cx="91727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smtClean="0">
                <a:ln>
                  <a:noFill/>
                </a:ln>
                <a:solidFill>
                  <a:prstClr val="white"/>
                </a:solidFill>
                <a:effectLst/>
                <a:uLnTx/>
                <a:uFillTx/>
                <a:latin typeface="Calibri"/>
                <a:ea typeface="+mn-ea"/>
                <a:cs typeface="+mn-cs"/>
              </a:rPr>
              <a:t>Future</a:t>
            </a:r>
            <a:endParaRPr kumimoji="0" lang="en-AU" sz="20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109" name="Straight Connector 108"/>
          <p:cNvCxnSpPr/>
          <p:nvPr/>
        </p:nvCxnSpPr>
        <p:spPr>
          <a:xfrm>
            <a:off x="7650122" y="2623181"/>
            <a:ext cx="0" cy="6548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8732382" y="2622707"/>
            <a:ext cx="0" cy="6548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rot="16200000">
            <a:off x="6284329" y="1938257"/>
            <a:ext cx="164095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smtClean="0">
                <a:ln>
                  <a:noFill/>
                </a:ln>
                <a:solidFill>
                  <a:prstClr val="white"/>
                </a:solidFill>
                <a:effectLst/>
                <a:uLnTx/>
                <a:uFillTx/>
                <a:latin typeface="Calibri"/>
                <a:ea typeface="+mn-ea"/>
                <a:cs typeface="+mn-cs"/>
              </a:rPr>
              <a:t>Biodiversity</a:t>
            </a:r>
            <a:endParaRPr kumimoji="0" lang="en-AU" sz="2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3" name="Freeform 112"/>
          <p:cNvSpPr/>
          <p:nvPr/>
        </p:nvSpPr>
        <p:spPr>
          <a:xfrm>
            <a:off x="7451810" y="1781500"/>
            <a:ext cx="322708" cy="384339"/>
          </a:xfrm>
          <a:custGeom>
            <a:avLst/>
            <a:gdLst>
              <a:gd name="connsiteX0" fmla="*/ 0 w 1365813"/>
              <a:gd name="connsiteY0" fmla="*/ 0 h 787079"/>
              <a:gd name="connsiteX1" fmla="*/ 370390 w 1365813"/>
              <a:gd name="connsiteY1" fmla="*/ 277793 h 787079"/>
              <a:gd name="connsiteX2" fmla="*/ 775504 w 1365813"/>
              <a:gd name="connsiteY2" fmla="*/ 544010 h 787079"/>
              <a:gd name="connsiteX3" fmla="*/ 1365813 w 1365813"/>
              <a:gd name="connsiteY3" fmla="*/ 787079 h 787079"/>
            </a:gdLst>
            <a:ahLst/>
            <a:cxnLst>
              <a:cxn ang="0">
                <a:pos x="connsiteX0" y="connsiteY0"/>
              </a:cxn>
              <a:cxn ang="0">
                <a:pos x="connsiteX1" y="connsiteY1"/>
              </a:cxn>
              <a:cxn ang="0">
                <a:pos x="connsiteX2" y="connsiteY2"/>
              </a:cxn>
              <a:cxn ang="0">
                <a:pos x="connsiteX3" y="connsiteY3"/>
              </a:cxn>
            </a:cxnLst>
            <a:rect l="l" t="t" r="r" b="b"/>
            <a:pathLst>
              <a:path w="1365813" h="787079">
                <a:moveTo>
                  <a:pt x="0" y="0"/>
                </a:moveTo>
                <a:cubicBezTo>
                  <a:pt x="120569" y="93562"/>
                  <a:pt x="241139" y="187125"/>
                  <a:pt x="370390" y="277793"/>
                </a:cubicBezTo>
                <a:cubicBezTo>
                  <a:pt x="499641" y="368461"/>
                  <a:pt x="609600" y="459129"/>
                  <a:pt x="775504" y="544010"/>
                </a:cubicBezTo>
                <a:cubicBezTo>
                  <a:pt x="941408" y="628891"/>
                  <a:pt x="1153610" y="707985"/>
                  <a:pt x="1365813" y="787079"/>
                </a:cubicBezTo>
              </a:path>
            </a:pathLst>
          </a:cu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8" name="Rectangle 117"/>
          <p:cNvSpPr/>
          <p:nvPr/>
        </p:nvSpPr>
        <p:spPr>
          <a:xfrm>
            <a:off x="6926392" y="1306914"/>
            <a:ext cx="2133914" cy="191203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9" name="Rectangle 118"/>
          <p:cNvSpPr/>
          <p:nvPr/>
        </p:nvSpPr>
        <p:spPr>
          <a:xfrm>
            <a:off x="4643482" y="1306914"/>
            <a:ext cx="2133914" cy="191203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24" name="Rectangle 123"/>
          <p:cNvSpPr/>
          <p:nvPr/>
        </p:nvSpPr>
        <p:spPr>
          <a:xfrm>
            <a:off x="4783064" y="1774996"/>
            <a:ext cx="1909644" cy="1346691"/>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5" name="Rectangle 114"/>
          <p:cNvSpPr/>
          <p:nvPr/>
        </p:nvSpPr>
        <p:spPr>
          <a:xfrm>
            <a:off x="172764" y="1768579"/>
            <a:ext cx="1909644" cy="1346691"/>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6" name="TextBox 115"/>
          <p:cNvSpPr txBox="1"/>
          <p:nvPr/>
        </p:nvSpPr>
        <p:spPr>
          <a:xfrm>
            <a:off x="11896" y="1290573"/>
            <a:ext cx="2231380"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dirty="0" smtClean="0">
                <a:ln>
                  <a:noFill/>
                </a:ln>
                <a:solidFill>
                  <a:prstClr val="white"/>
                </a:solidFill>
                <a:effectLst/>
                <a:uLnTx/>
                <a:uFillTx/>
                <a:latin typeface="Calibri"/>
                <a:ea typeface="+mn-ea"/>
                <a:cs typeface="+mn-cs"/>
              </a:rPr>
              <a:t>Ecological surveys</a:t>
            </a:r>
            <a:endParaRPr kumimoji="0" lang="en-AU" sz="22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7" name="Rectangle 116"/>
          <p:cNvSpPr/>
          <p:nvPr/>
        </p:nvSpPr>
        <p:spPr>
          <a:xfrm>
            <a:off x="60629" y="1306914"/>
            <a:ext cx="2133914" cy="191203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60" name="Picture 159"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7343" y="1938777"/>
            <a:ext cx="324155" cy="324155"/>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160" descr="http://phylopic.org/assets/images/submissions/c07ce7b7-5fb5-484f-83a0-567bb0795e18.thumb.png"/>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69482" y="1904374"/>
            <a:ext cx="316898" cy="316898"/>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161" descr="http://phylopic.org/assets/images/submissions/b9d5547b-773c-46c8-841a-0846ff7f09ab.thumb.png"/>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3118" y="2534616"/>
            <a:ext cx="428599" cy="428599"/>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16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32378" y="1878776"/>
            <a:ext cx="324155" cy="324155"/>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163"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4920" y="2339747"/>
            <a:ext cx="324155" cy="324155"/>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164" descr="http://phylopic.org/assets/images/submissions/b9d5547b-773c-46c8-841a-0846ff7f09ab.thumb.png"/>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92271" y="2538196"/>
            <a:ext cx="428599" cy="428599"/>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165" descr="http://phylopic.org/assets/images/submissions/b9d5547b-773c-46c8-841a-0846ff7f09ab.thumb.png"/>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1724" y="1748605"/>
            <a:ext cx="428599" cy="428599"/>
          </a:xfrm>
          <a:prstGeom prst="rect">
            <a:avLst/>
          </a:prstGeom>
          <a:noFill/>
          <a:extLst>
            <a:ext uri="{909E8E84-426E-40DD-AFC4-6F175D3DCCD1}">
              <a14:hiddenFill xmlns:a14="http://schemas.microsoft.com/office/drawing/2010/main">
                <a:solidFill>
                  <a:srgbClr val="FFFFFF"/>
                </a:solidFill>
              </a14:hiddenFill>
            </a:ext>
          </a:extLst>
        </p:spPr>
      </p:pic>
      <p:sp>
        <p:nvSpPr>
          <p:cNvPr id="120" name="Rectangle 119"/>
          <p:cNvSpPr/>
          <p:nvPr/>
        </p:nvSpPr>
        <p:spPr>
          <a:xfrm>
            <a:off x="2360571" y="1306914"/>
            <a:ext cx="2133914" cy="191203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21" name="TextBox 120"/>
          <p:cNvSpPr txBox="1"/>
          <p:nvPr/>
        </p:nvSpPr>
        <p:spPr>
          <a:xfrm>
            <a:off x="2315079" y="1305441"/>
            <a:ext cx="2217595"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dirty="0" smtClean="0">
                <a:ln>
                  <a:noFill/>
                </a:ln>
                <a:solidFill>
                  <a:prstClr val="white"/>
                </a:solidFill>
                <a:effectLst/>
                <a:uLnTx/>
                <a:uFillTx/>
                <a:latin typeface="Calibri"/>
                <a:ea typeface="+mn-ea"/>
                <a:cs typeface="+mn-cs"/>
              </a:rPr>
              <a:t>Distribution maps</a:t>
            </a:r>
            <a:endParaRPr kumimoji="0" lang="en-AU" sz="22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3" name="Rectangle 122"/>
          <p:cNvSpPr/>
          <p:nvPr/>
        </p:nvSpPr>
        <p:spPr>
          <a:xfrm>
            <a:off x="2460787" y="1774996"/>
            <a:ext cx="1909644" cy="1346691"/>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67" name="Oval 166"/>
          <p:cNvSpPr/>
          <p:nvPr/>
        </p:nvSpPr>
        <p:spPr>
          <a:xfrm>
            <a:off x="2522903" y="1918839"/>
            <a:ext cx="908385" cy="703865"/>
          </a:xfrm>
          <a:prstGeom prst="ellipse">
            <a:avLst/>
          </a:prstGeom>
          <a:solidFill>
            <a:srgbClr val="22809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68" name="Oval 167"/>
          <p:cNvSpPr/>
          <p:nvPr/>
        </p:nvSpPr>
        <p:spPr>
          <a:xfrm>
            <a:off x="3774171" y="1877283"/>
            <a:ext cx="501192" cy="552122"/>
          </a:xfrm>
          <a:prstGeom prst="ellipse">
            <a:avLst/>
          </a:prstGeom>
          <a:solidFill>
            <a:srgbClr val="6F8E3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69" name="Flowchart: Manual Operation 242"/>
          <p:cNvSpPr/>
          <p:nvPr/>
        </p:nvSpPr>
        <p:spPr>
          <a:xfrm rot="10800000">
            <a:off x="2600904" y="1918837"/>
            <a:ext cx="1095262" cy="111146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4066 w 10000"/>
              <a:gd name="connsiteY3" fmla="*/ 10000 h 10000"/>
              <a:gd name="connsiteX4" fmla="*/ 0 w 10000"/>
              <a:gd name="connsiteY4" fmla="*/ 0 h 10000"/>
              <a:gd name="connsiteX0" fmla="*/ 0 w 10000"/>
              <a:gd name="connsiteY0" fmla="*/ 0 h 10401"/>
              <a:gd name="connsiteX1" fmla="*/ 10000 w 10000"/>
              <a:gd name="connsiteY1" fmla="*/ 0 h 10401"/>
              <a:gd name="connsiteX2" fmla="*/ 5771 w 10000"/>
              <a:gd name="connsiteY2" fmla="*/ 10401 h 10401"/>
              <a:gd name="connsiteX3" fmla="*/ 4066 w 10000"/>
              <a:gd name="connsiteY3" fmla="*/ 10000 h 10401"/>
              <a:gd name="connsiteX4" fmla="*/ 0 w 10000"/>
              <a:gd name="connsiteY4" fmla="*/ 0 h 10401"/>
              <a:gd name="connsiteX0" fmla="*/ 0 w 10000"/>
              <a:gd name="connsiteY0" fmla="*/ 0 h 10401"/>
              <a:gd name="connsiteX1" fmla="*/ 10000 w 10000"/>
              <a:gd name="connsiteY1" fmla="*/ 0 h 10401"/>
              <a:gd name="connsiteX2" fmla="*/ 5771 w 10000"/>
              <a:gd name="connsiteY2" fmla="*/ 10401 h 10401"/>
              <a:gd name="connsiteX3" fmla="*/ 4066 w 10000"/>
              <a:gd name="connsiteY3" fmla="*/ 10000 h 10401"/>
              <a:gd name="connsiteX4" fmla="*/ 0 w 10000"/>
              <a:gd name="connsiteY4" fmla="*/ 0 h 10401"/>
              <a:gd name="connsiteX0" fmla="*/ 0 w 10000"/>
              <a:gd name="connsiteY0" fmla="*/ 0 h 10561"/>
              <a:gd name="connsiteX1" fmla="*/ 10000 w 10000"/>
              <a:gd name="connsiteY1" fmla="*/ 0 h 10561"/>
              <a:gd name="connsiteX2" fmla="*/ 5771 w 10000"/>
              <a:gd name="connsiteY2" fmla="*/ 10401 h 10561"/>
              <a:gd name="connsiteX3" fmla="*/ 4066 w 10000"/>
              <a:gd name="connsiteY3" fmla="*/ 10561 h 10561"/>
              <a:gd name="connsiteX4" fmla="*/ 0 w 10000"/>
              <a:gd name="connsiteY4" fmla="*/ 0 h 10561"/>
              <a:gd name="connsiteX0" fmla="*/ 0 w 10000"/>
              <a:gd name="connsiteY0" fmla="*/ 0 h 10561"/>
              <a:gd name="connsiteX1" fmla="*/ 10000 w 10000"/>
              <a:gd name="connsiteY1" fmla="*/ 0 h 10561"/>
              <a:gd name="connsiteX2" fmla="*/ 5771 w 10000"/>
              <a:gd name="connsiteY2" fmla="*/ 10401 h 10561"/>
              <a:gd name="connsiteX3" fmla="*/ 4066 w 10000"/>
              <a:gd name="connsiteY3" fmla="*/ 10561 h 10561"/>
              <a:gd name="connsiteX4" fmla="*/ 0 w 10000"/>
              <a:gd name="connsiteY4" fmla="*/ 0 h 10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561">
                <a:moveTo>
                  <a:pt x="0" y="0"/>
                </a:moveTo>
                <a:lnTo>
                  <a:pt x="10000" y="0"/>
                </a:lnTo>
                <a:cubicBezTo>
                  <a:pt x="8590" y="3467"/>
                  <a:pt x="6121" y="1726"/>
                  <a:pt x="5771" y="10401"/>
                </a:cubicBezTo>
                <a:lnTo>
                  <a:pt x="4066" y="10561"/>
                </a:lnTo>
                <a:cubicBezTo>
                  <a:pt x="3989" y="1593"/>
                  <a:pt x="1355" y="3520"/>
                  <a:pt x="0" y="0"/>
                </a:cubicBezTo>
                <a:close/>
              </a:path>
            </a:pathLst>
          </a:custGeom>
          <a:solidFill>
            <a:srgbClr val="C3651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49" name="Straight Arrow Connector 248"/>
          <p:cNvCxnSpPr>
            <a:stCxn id="261" idx="3"/>
            <a:endCxn id="265" idx="1"/>
          </p:cNvCxnSpPr>
          <p:nvPr/>
        </p:nvCxnSpPr>
        <p:spPr>
          <a:xfrm>
            <a:off x="1608263" y="3895676"/>
            <a:ext cx="7715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p:cNvCxnSpPr>
            <a:stCxn id="265" idx="3"/>
            <a:endCxn id="258" idx="1"/>
          </p:cNvCxnSpPr>
          <p:nvPr/>
        </p:nvCxnSpPr>
        <p:spPr>
          <a:xfrm>
            <a:off x="4545406" y="3895676"/>
            <a:ext cx="80286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1" name="Straight Arrow Connector 250"/>
          <p:cNvCxnSpPr>
            <a:stCxn id="258" idx="3"/>
            <a:endCxn id="255" idx="1"/>
          </p:cNvCxnSpPr>
          <p:nvPr/>
        </p:nvCxnSpPr>
        <p:spPr>
          <a:xfrm>
            <a:off x="6252686" y="3895676"/>
            <a:ext cx="8782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5" name="TextBox 254"/>
          <p:cNvSpPr txBox="1"/>
          <p:nvPr/>
        </p:nvSpPr>
        <p:spPr>
          <a:xfrm>
            <a:off x="7130965" y="3603288"/>
            <a:ext cx="172476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Outcome</a:t>
            </a:r>
            <a:endParaRPr kumimoji="0" lang="en-AU" sz="3200" b="0" i="0" u="none" strike="noStrike" kern="1200" cap="none" spc="0" normalizeH="0" baseline="0" noProof="0" dirty="0">
              <a:ln>
                <a:noFill/>
              </a:ln>
              <a:solidFill>
                <a:prstClr val="white"/>
              </a:solidFill>
              <a:effectLst/>
              <a:uLnTx/>
              <a:uFillTx/>
              <a:latin typeface="Calibri"/>
              <a:ea typeface="+mn-ea"/>
              <a:cs typeface="+mn-cs"/>
            </a:endParaRPr>
          </a:p>
        </p:txBody>
      </p:sp>
      <p:sp>
        <p:nvSpPr>
          <p:cNvPr id="258" name="TextBox 257"/>
          <p:cNvSpPr txBox="1"/>
          <p:nvPr/>
        </p:nvSpPr>
        <p:spPr>
          <a:xfrm>
            <a:off x="5348271" y="3603288"/>
            <a:ext cx="90441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Plan</a:t>
            </a:r>
            <a:endParaRPr kumimoji="0" lang="en-AU" sz="32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1" name="TextBox 260"/>
          <p:cNvSpPr txBox="1"/>
          <p:nvPr/>
        </p:nvSpPr>
        <p:spPr>
          <a:xfrm>
            <a:off x="646910" y="3603288"/>
            <a:ext cx="96135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Data</a:t>
            </a:r>
            <a:endParaRPr kumimoji="0" lang="en-AU" sz="32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5" name="TextBox 264"/>
          <p:cNvSpPr txBox="1"/>
          <p:nvPr/>
        </p:nvSpPr>
        <p:spPr>
          <a:xfrm>
            <a:off x="2379813" y="3603288"/>
            <a:ext cx="216559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Information</a:t>
            </a:r>
            <a:endParaRPr kumimoji="0" lang="en-AU" sz="3200" b="0" i="0" u="none" strike="noStrike" kern="1200" cap="none" spc="0" normalizeH="0" baseline="0" noProof="0" dirty="0">
              <a:ln>
                <a:noFill/>
              </a:ln>
              <a:solidFill>
                <a:prstClr val="white"/>
              </a:solidFill>
              <a:effectLst/>
              <a:uLnTx/>
              <a:uFillTx/>
              <a:latin typeface="Calibri"/>
              <a:ea typeface="+mn-ea"/>
              <a:cs typeface="+mn-cs"/>
            </a:endParaRPr>
          </a:p>
        </p:txBody>
      </p:sp>
      <p:sp>
        <p:nvSpPr>
          <p:cNvPr id="85" name="Freeform 84"/>
          <p:cNvSpPr/>
          <p:nvPr/>
        </p:nvSpPr>
        <p:spPr>
          <a:xfrm>
            <a:off x="7756047" y="1866377"/>
            <a:ext cx="976335" cy="303173"/>
          </a:xfrm>
          <a:custGeom>
            <a:avLst/>
            <a:gdLst>
              <a:gd name="connsiteX0" fmla="*/ 0 w 3692324"/>
              <a:gd name="connsiteY0" fmla="*/ 1064871 h 1064871"/>
              <a:gd name="connsiteX1" fmla="*/ 1620456 w 3692324"/>
              <a:gd name="connsiteY1" fmla="*/ 729205 h 1064871"/>
              <a:gd name="connsiteX2" fmla="*/ 2384385 w 3692324"/>
              <a:gd name="connsiteY2" fmla="*/ 300942 h 1064871"/>
              <a:gd name="connsiteX3" fmla="*/ 3692324 w 3692324"/>
              <a:gd name="connsiteY3" fmla="*/ 0 h 1064871"/>
            </a:gdLst>
            <a:ahLst/>
            <a:cxnLst>
              <a:cxn ang="0">
                <a:pos x="connsiteX0" y="connsiteY0"/>
              </a:cxn>
              <a:cxn ang="0">
                <a:pos x="connsiteX1" y="connsiteY1"/>
              </a:cxn>
              <a:cxn ang="0">
                <a:pos x="connsiteX2" y="connsiteY2"/>
              </a:cxn>
              <a:cxn ang="0">
                <a:pos x="connsiteX3" y="connsiteY3"/>
              </a:cxn>
            </a:cxnLst>
            <a:rect l="l" t="t" r="r" b="b"/>
            <a:pathLst>
              <a:path w="3692324" h="1064871">
                <a:moveTo>
                  <a:pt x="0" y="1064871"/>
                </a:moveTo>
                <a:cubicBezTo>
                  <a:pt x="611529" y="960698"/>
                  <a:pt x="1223059" y="856526"/>
                  <a:pt x="1620456" y="729205"/>
                </a:cubicBezTo>
                <a:cubicBezTo>
                  <a:pt x="2017853" y="601884"/>
                  <a:pt x="2039074" y="422476"/>
                  <a:pt x="2384385" y="300942"/>
                </a:cubicBezTo>
                <a:cubicBezTo>
                  <a:pt x="2729696" y="179408"/>
                  <a:pt x="3211010" y="89704"/>
                  <a:pt x="3692324" y="0"/>
                </a:cubicBezTo>
              </a:path>
            </a:pathLst>
          </a:cu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14" name="Straight Connector 113"/>
          <p:cNvCxnSpPr/>
          <p:nvPr/>
        </p:nvCxnSpPr>
        <p:spPr>
          <a:xfrm>
            <a:off x="7773008" y="1715476"/>
            <a:ext cx="0" cy="907229"/>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4907905" y="1866377"/>
            <a:ext cx="1659962" cy="1163929"/>
            <a:chOff x="4907905" y="667958"/>
            <a:chExt cx="1659962" cy="1163929"/>
          </a:xfrm>
        </p:grpSpPr>
        <p:sp>
          <p:nvSpPr>
            <p:cNvPr id="87" name="Rectangle 86"/>
            <p:cNvSpPr/>
            <p:nvPr/>
          </p:nvSpPr>
          <p:spPr>
            <a:xfrm>
              <a:off x="4907906" y="667958"/>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88" name="Rectangle 87"/>
            <p:cNvSpPr/>
            <p:nvPr/>
          </p:nvSpPr>
          <p:spPr>
            <a:xfrm>
              <a:off x="5395744" y="667958"/>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89" name="Rectangle 88"/>
            <p:cNvSpPr/>
            <p:nvPr/>
          </p:nvSpPr>
          <p:spPr>
            <a:xfrm>
              <a:off x="6127501" y="667958"/>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0" name="Rectangle 89"/>
            <p:cNvSpPr/>
            <p:nvPr/>
          </p:nvSpPr>
          <p:spPr>
            <a:xfrm>
              <a:off x="5883582" y="667958"/>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1" name="Rectangle 90"/>
            <p:cNvSpPr/>
            <p:nvPr/>
          </p:nvSpPr>
          <p:spPr>
            <a:xfrm>
              <a:off x="5639663" y="667958"/>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B050"/>
                </a:solidFill>
                <a:effectLst/>
                <a:uLnTx/>
                <a:uFillTx/>
                <a:latin typeface="Calibri"/>
                <a:ea typeface="+mn-ea"/>
                <a:cs typeface="+mn-cs"/>
              </a:endParaRPr>
            </a:p>
          </p:txBody>
        </p:sp>
        <p:sp>
          <p:nvSpPr>
            <p:cNvPr id="92" name="Rectangle 91"/>
            <p:cNvSpPr/>
            <p:nvPr/>
          </p:nvSpPr>
          <p:spPr>
            <a:xfrm>
              <a:off x="5151825" y="667958"/>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B050"/>
                </a:solidFill>
                <a:effectLst/>
                <a:uLnTx/>
                <a:uFillTx/>
                <a:latin typeface="Calibri"/>
                <a:ea typeface="+mn-ea"/>
                <a:cs typeface="+mn-cs"/>
              </a:endParaRPr>
            </a:p>
          </p:txBody>
        </p:sp>
        <p:sp>
          <p:nvSpPr>
            <p:cNvPr id="93" name="Rectangle 92"/>
            <p:cNvSpPr/>
            <p:nvPr/>
          </p:nvSpPr>
          <p:spPr>
            <a:xfrm>
              <a:off x="6371421" y="667958"/>
              <a:ext cx="196446" cy="196446"/>
            </a:xfrm>
            <a:prstGeom prst="rect">
              <a:avLst/>
            </a:prstGeom>
            <a:solidFill>
              <a:srgbClr val="00B050"/>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4" name="Rectangle 93"/>
            <p:cNvSpPr/>
            <p:nvPr/>
          </p:nvSpPr>
          <p:spPr>
            <a:xfrm>
              <a:off x="4907906" y="909829"/>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5" name="Rectangle 94"/>
            <p:cNvSpPr/>
            <p:nvPr/>
          </p:nvSpPr>
          <p:spPr>
            <a:xfrm>
              <a:off x="5395744" y="909829"/>
              <a:ext cx="196446" cy="196446"/>
            </a:xfrm>
            <a:prstGeom prst="rect">
              <a:avLst/>
            </a:prstGeom>
            <a:solidFill>
              <a:srgbClr val="00B050"/>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6" name="Rectangle 95"/>
            <p:cNvSpPr/>
            <p:nvPr/>
          </p:nvSpPr>
          <p:spPr>
            <a:xfrm>
              <a:off x="6127501" y="909829"/>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7" name="Rectangle 96"/>
            <p:cNvSpPr/>
            <p:nvPr/>
          </p:nvSpPr>
          <p:spPr>
            <a:xfrm>
              <a:off x="5883582" y="909829"/>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8" name="Rectangle 97"/>
            <p:cNvSpPr/>
            <p:nvPr/>
          </p:nvSpPr>
          <p:spPr>
            <a:xfrm>
              <a:off x="5639663" y="909829"/>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9" name="Rectangle 98"/>
            <p:cNvSpPr/>
            <p:nvPr/>
          </p:nvSpPr>
          <p:spPr>
            <a:xfrm>
              <a:off x="5151825" y="909829"/>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B050"/>
                </a:solidFill>
                <a:effectLst/>
                <a:uLnTx/>
                <a:uFillTx/>
                <a:latin typeface="Calibri"/>
                <a:ea typeface="+mn-ea"/>
                <a:cs typeface="+mn-cs"/>
              </a:endParaRPr>
            </a:p>
          </p:txBody>
        </p:sp>
        <p:sp>
          <p:nvSpPr>
            <p:cNvPr id="100" name="Rectangle 99"/>
            <p:cNvSpPr/>
            <p:nvPr/>
          </p:nvSpPr>
          <p:spPr>
            <a:xfrm>
              <a:off x="6371421" y="909829"/>
              <a:ext cx="196446" cy="196446"/>
            </a:xfrm>
            <a:prstGeom prst="rect">
              <a:avLst/>
            </a:prstGeom>
            <a:solidFill>
              <a:srgbClr val="00B050"/>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1" name="Rectangle 100"/>
            <p:cNvSpPr/>
            <p:nvPr/>
          </p:nvSpPr>
          <p:spPr>
            <a:xfrm>
              <a:off x="4907906"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2" name="Rectangle 101"/>
            <p:cNvSpPr/>
            <p:nvPr/>
          </p:nvSpPr>
          <p:spPr>
            <a:xfrm>
              <a:off x="5395744"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3" name="Rectangle 102"/>
            <p:cNvSpPr/>
            <p:nvPr/>
          </p:nvSpPr>
          <p:spPr>
            <a:xfrm>
              <a:off x="6127501"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4" name="Rectangle 103"/>
            <p:cNvSpPr/>
            <p:nvPr/>
          </p:nvSpPr>
          <p:spPr>
            <a:xfrm>
              <a:off x="5883582"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70" name="Rectangle 169"/>
            <p:cNvSpPr/>
            <p:nvPr/>
          </p:nvSpPr>
          <p:spPr>
            <a:xfrm>
              <a:off x="5639663"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71" name="Rectangle 170"/>
            <p:cNvSpPr/>
            <p:nvPr/>
          </p:nvSpPr>
          <p:spPr>
            <a:xfrm>
              <a:off x="5151825"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72" name="Rectangle 171"/>
            <p:cNvSpPr/>
            <p:nvPr/>
          </p:nvSpPr>
          <p:spPr>
            <a:xfrm>
              <a:off x="6371421"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B050"/>
                </a:solidFill>
                <a:effectLst/>
                <a:uLnTx/>
                <a:uFillTx/>
                <a:latin typeface="Calibri"/>
                <a:ea typeface="+mn-ea"/>
                <a:cs typeface="+mn-cs"/>
              </a:endParaRPr>
            </a:p>
          </p:txBody>
        </p:sp>
        <p:sp>
          <p:nvSpPr>
            <p:cNvPr id="173" name="Rectangle 172"/>
            <p:cNvSpPr/>
            <p:nvPr/>
          </p:nvSpPr>
          <p:spPr>
            <a:xfrm>
              <a:off x="4907905" y="163544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sng" strike="noStrike" kern="1200" cap="none" spc="0" normalizeH="0" baseline="0" noProof="0">
                <a:ln>
                  <a:noFill/>
                </a:ln>
                <a:solidFill>
                  <a:prstClr val="white"/>
                </a:solidFill>
                <a:effectLst/>
                <a:uLnTx/>
                <a:uFillTx/>
                <a:latin typeface="Calibri"/>
                <a:ea typeface="+mn-ea"/>
                <a:cs typeface="+mn-cs"/>
              </a:endParaRPr>
            </a:p>
          </p:txBody>
        </p:sp>
        <p:sp>
          <p:nvSpPr>
            <p:cNvPr id="174" name="Rectangle 173"/>
            <p:cNvSpPr/>
            <p:nvPr/>
          </p:nvSpPr>
          <p:spPr>
            <a:xfrm>
              <a:off x="5395744" y="1635441"/>
              <a:ext cx="196446" cy="196446"/>
            </a:xfrm>
            <a:prstGeom prst="rect">
              <a:avLst/>
            </a:prstGeom>
            <a:solidFill>
              <a:srgbClr val="00B050"/>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sng" strike="noStrike" kern="1200" cap="none" spc="0" normalizeH="0" baseline="0" noProof="0">
                <a:ln>
                  <a:noFill/>
                </a:ln>
                <a:solidFill>
                  <a:prstClr val="white"/>
                </a:solidFill>
                <a:effectLst/>
                <a:uLnTx/>
                <a:uFillTx/>
                <a:latin typeface="Calibri"/>
                <a:ea typeface="+mn-ea"/>
                <a:cs typeface="+mn-cs"/>
              </a:endParaRPr>
            </a:p>
          </p:txBody>
        </p:sp>
        <p:sp>
          <p:nvSpPr>
            <p:cNvPr id="175" name="Rectangle 174"/>
            <p:cNvSpPr/>
            <p:nvPr/>
          </p:nvSpPr>
          <p:spPr>
            <a:xfrm>
              <a:off x="6127501" y="163544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sng" strike="noStrike" kern="1200" cap="none" spc="0" normalizeH="0" baseline="0" noProof="0">
                <a:ln>
                  <a:noFill/>
                </a:ln>
                <a:solidFill>
                  <a:srgbClr val="00B050"/>
                </a:solidFill>
                <a:effectLst/>
                <a:uLnTx/>
                <a:uFillTx/>
                <a:latin typeface="Calibri"/>
                <a:ea typeface="+mn-ea"/>
                <a:cs typeface="+mn-cs"/>
              </a:endParaRPr>
            </a:p>
          </p:txBody>
        </p:sp>
        <p:sp>
          <p:nvSpPr>
            <p:cNvPr id="176" name="Rectangle 175"/>
            <p:cNvSpPr/>
            <p:nvPr/>
          </p:nvSpPr>
          <p:spPr>
            <a:xfrm>
              <a:off x="5883582" y="163544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sng" strike="noStrike" kern="1200" cap="none" spc="0" normalizeH="0" baseline="0" noProof="0">
                <a:ln>
                  <a:noFill/>
                </a:ln>
                <a:solidFill>
                  <a:prstClr val="white"/>
                </a:solidFill>
                <a:effectLst/>
                <a:uLnTx/>
                <a:uFillTx/>
                <a:latin typeface="Calibri"/>
                <a:ea typeface="+mn-ea"/>
                <a:cs typeface="+mn-cs"/>
              </a:endParaRPr>
            </a:p>
          </p:txBody>
        </p:sp>
        <p:sp>
          <p:nvSpPr>
            <p:cNvPr id="177" name="Rectangle 176"/>
            <p:cNvSpPr/>
            <p:nvPr/>
          </p:nvSpPr>
          <p:spPr>
            <a:xfrm>
              <a:off x="5639663" y="163544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sng" strike="noStrike" kern="1200" cap="none" spc="0" normalizeH="0" baseline="0" noProof="0">
                <a:ln>
                  <a:noFill/>
                </a:ln>
                <a:solidFill>
                  <a:prstClr val="white"/>
                </a:solidFill>
                <a:effectLst/>
                <a:uLnTx/>
                <a:uFillTx/>
                <a:latin typeface="Calibri"/>
                <a:ea typeface="+mn-ea"/>
                <a:cs typeface="+mn-cs"/>
              </a:endParaRPr>
            </a:p>
          </p:txBody>
        </p:sp>
        <p:sp>
          <p:nvSpPr>
            <p:cNvPr id="178" name="Rectangle 177"/>
            <p:cNvSpPr/>
            <p:nvPr/>
          </p:nvSpPr>
          <p:spPr>
            <a:xfrm>
              <a:off x="5151825" y="1635441"/>
              <a:ext cx="196446" cy="196446"/>
            </a:xfrm>
            <a:prstGeom prst="rect">
              <a:avLst/>
            </a:prstGeom>
            <a:solidFill>
              <a:srgbClr val="00B050"/>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sng" strike="noStrike" kern="1200" cap="none" spc="0" normalizeH="0" baseline="0" noProof="0">
                <a:ln>
                  <a:noFill/>
                </a:ln>
                <a:solidFill>
                  <a:prstClr val="white"/>
                </a:solidFill>
                <a:effectLst/>
                <a:uLnTx/>
                <a:uFillTx/>
                <a:latin typeface="Calibri"/>
                <a:ea typeface="+mn-ea"/>
                <a:cs typeface="+mn-cs"/>
              </a:endParaRPr>
            </a:p>
          </p:txBody>
        </p:sp>
        <p:sp>
          <p:nvSpPr>
            <p:cNvPr id="179" name="Rectangle 178"/>
            <p:cNvSpPr/>
            <p:nvPr/>
          </p:nvSpPr>
          <p:spPr>
            <a:xfrm>
              <a:off x="6371421" y="163544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sng" strike="noStrike" kern="1200" cap="none" spc="0" normalizeH="0" baseline="0" noProof="0">
                <a:ln>
                  <a:noFill/>
                </a:ln>
                <a:solidFill>
                  <a:srgbClr val="00B050"/>
                </a:solidFill>
                <a:effectLst/>
                <a:uLnTx/>
                <a:uFillTx/>
                <a:latin typeface="Calibri"/>
                <a:ea typeface="+mn-ea"/>
                <a:cs typeface="+mn-cs"/>
              </a:endParaRPr>
            </a:p>
          </p:txBody>
        </p:sp>
        <p:sp>
          <p:nvSpPr>
            <p:cNvPr id="180" name="Rectangle 179"/>
            <p:cNvSpPr/>
            <p:nvPr/>
          </p:nvSpPr>
          <p:spPr>
            <a:xfrm>
              <a:off x="4907905"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81" name="Rectangle 180"/>
            <p:cNvSpPr/>
            <p:nvPr/>
          </p:nvSpPr>
          <p:spPr>
            <a:xfrm>
              <a:off x="6127501"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B050"/>
                </a:solidFill>
                <a:effectLst/>
                <a:uLnTx/>
                <a:uFillTx/>
                <a:latin typeface="Calibri"/>
                <a:ea typeface="+mn-ea"/>
                <a:cs typeface="+mn-cs"/>
              </a:endParaRPr>
            </a:p>
          </p:txBody>
        </p:sp>
        <p:sp>
          <p:nvSpPr>
            <p:cNvPr id="182" name="Rectangle 181"/>
            <p:cNvSpPr/>
            <p:nvPr/>
          </p:nvSpPr>
          <p:spPr>
            <a:xfrm>
              <a:off x="5883582"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83" name="Rectangle 182"/>
            <p:cNvSpPr/>
            <p:nvPr/>
          </p:nvSpPr>
          <p:spPr>
            <a:xfrm>
              <a:off x="5639663"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84" name="Rectangle 183"/>
            <p:cNvSpPr/>
            <p:nvPr/>
          </p:nvSpPr>
          <p:spPr>
            <a:xfrm>
              <a:off x="5151825"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85" name="Rectangle 184"/>
            <p:cNvSpPr/>
            <p:nvPr/>
          </p:nvSpPr>
          <p:spPr>
            <a:xfrm>
              <a:off x="6371421"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B050"/>
                </a:solidFill>
                <a:effectLst/>
                <a:uLnTx/>
                <a:uFillTx/>
                <a:latin typeface="Calibri"/>
                <a:ea typeface="+mn-ea"/>
                <a:cs typeface="+mn-cs"/>
              </a:endParaRPr>
            </a:p>
          </p:txBody>
        </p:sp>
        <p:sp>
          <p:nvSpPr>
            <p:cNvPr id="186" name="Rectangle 185"/>
            <p:cNvSpPr/>
            <p:nvPr/>
          </p:nvSpPr>
          <p:spPr>
            <a:xfrm>
              <a:off x="5395744"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187" name="TextBox 186"/>
          <p:cNvSpPr txBox="1"/>
          <p:nvPr/>
        </p:nvSpPr>
        <p:spPr>
          <a:xfrm>
            <a:off x="4774937" y="1305441"/>
            <a:ext cx="1705403"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dirty="0" smtClean="0">
                <a:ln>
                  <a:noFill/>
                </a:ln>
                <a:solidFill>
                  <a:prstClr val="white"/>
                </a:solidFill>
                <a:effectLst/>
                <a:uLnTx/>
                <a:uFillTx/>
                <a:latin typeface="Calibri"/>
                <a:ea typeface="+mn-ea"/>
                <a:cs typeface="+mn-cs"/>
              </a:rPr>
              <a:t>Priority areas</a:t>
            </a:r>
            <a:endParaRPr kumimoji="0" lang="en-AU" sz="2200" b="0" i="0" u="none" strike="noStrike" kern="1200" cap="none" spc="0" normalizeH="0" baseline="0" noProof="0" dirty="0">
              <a:ln>
                <a:noFill/>
              </a:ln>
              <a:solidFill>
                <a:prstClr val="white"/>
              </a:solidFill>
              <a:effectLst/>
              <a:uLnTx/>
              <a:uFillTx/>
              <a:latin typeface="Calibri"/>
              <a:ea typeface="+mn-ea"/>
              <a:cs typeface="+mn-cs"/>
            </a:endParaRPr>
          </a:p>
        </p:txBody>
      </p:sp>
      <p:sp>
        <p:nvSpPr>
          <p:cNvPr id="2" name="Oval 1"/>
          <p:cNvSpPr/>
          <p:nvPr/>
        </p:nvSpPr>
        <p:spPr>
          <a:xfrm>
            <a:off x="4849091" y="3408983"/>
            <a:ext cx="1718776" cy="948272"/>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extBox 2"/>
          <p:cNvSpPr txBox="1"/>
          <p:nvPr/>
        </p:nvSpPr>
        <p:spPr>
          <a:xfrm>
            <a:off x="2172359" y="4535310"/>
            <a:ext cx="3009525" cy="523220"/>
          </a:xfrm>
          <a:prstGeom prst="rect">
            <a:avLst/>
          </a:prstGeom>
          <a:noFill/>
        </p:spPr>
        <p:txBody>
          <a:bodyPr wrap="square" rtlCol="0">
            <a:spAutoFit/>
          </a:bodyPr>
          <a:lstStyle/>
          <a:p>
            <a:r>
              <a:rPr lang="en-AU" sz="2800" i="1" dirty="0" smtClean="0"/>
              <a:t>Prioritization</a:t>
            </a:r>
            <a:endParaRPr lang="en-AU" sz="2800" i="1" dirty="0"/>
          </a:p>
        </p:txBody>
      </p:sp>
      <p:cxnSp>
        <p:nvCxnSpPr>
          <p:cNvPr id="5" name="Straight Arrow Connector 4"/>
          <p:cNvCxnSpPr/>
          <p:nvPr/>
        </p:nvCxnSpPr>
        <p:spPr>
          <a:xfrm flipV="1">
            <a:off x="4225636" y="4326434"/>
            <a:ext cx="780492" cy="517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Title 1">
            <a:extLst>
              <a:ext uri="{FF2B5EF4-FFF2-40B4-BE49-F238E27FC236}">
                <a16:creationId xmlns:a16="http://schemas.microsoft.com/office/drawing/2014/main" id="{EAAEC9CE-8590-423E-AF4B-881F239D1AA7}"/>
              </a:ext>
            </a:extLst>
          </p:cNvPr>
          <p:cNvSpPr txBox="1">
            <a:spLocks/>
          </p:cNvSpPr>
          <p:nvPr/>
        </p:nvSpPr>
        <p:spPr>
          <a:xfrm>
            <a:off x="564716" y="104313"/>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tx1"/>
                </a:solidFill>
                <a:latin typeface="Arial" panose="020B0604020202020204" pitchFamily="34" charset="0"/>
                <a:ea typeface="+mj-ea"/>
                <a:cs typeface="Arial" panose="020B0604020202020204" pitchFamily="34" charset="0"/>
              </a:defRPr>
            </a:lvl1pPr>
          </a:lstStyle>
          <a:p>
            <a:r>
              <a:rPr lang="en-AU" dirty="0" smtClean="0"/>
              <a:t>How do we bend the curve?</a:t>
            </a:r>
            <a:endParaRPr lang="en-AU" dirty="0"/>
          </a:p>
        </p:txBody>
      </p:sp>
    </p:spTree>
    <p:extLst>
      <p:ext uri="{BB962C8B-B14F-4D97-AF65-F5344CB8AC3E}">
        <p14:creationId xmlns:p14="http://schemas.microsoft.com/office/powerpoint/2010/main" val="149152807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CE0AC03-6343-46D9-82B5-4334B1627F55}"/>
              </a:ext>
            </a:extLst>
          </p:cNvPr>
          <p:cNvSpPr txBox="1"/>
          <p:nvPr/>
        </p:nvSpPr>
        <p:spPr>
          <a:xfrm>
            <a:off x="5717894" y="4427721"/>
            <a:ext cx="3761772" cy="646331"/>
          </a:xfrm>
          <a:prstGeom prst="rect">
            <a:avLst/>
          </a:prstGeom>
          <a:noFill/>
        </p:spPr>
        <p:txBody>
          <a:bodyPr wrap="square" rtlCol="0">
            <a:spAutoFit/>
          </a:bodyPr>
          <a:lstStyle/>
          <a:p>
            <a:r>
              <a:rPr lang="en-AU" dirty="0" smtClean="0"/>
              <a:t>Klein </a:t>
            </a:r>
            <a:r>
              <a:rPr lang="en-AU" i="1" dirty="0" smtClean="0"/>
              <a:t>et al.</a:t>
            </a:r>
            <a:r>
              <a:rPr lang="en-AU" dirty="0" smtClean="0"/>
              <a:t> (2014) Marine Policy, </a:t>
            </a:r>
          </a:p>
          <a:p>
            <a:r>
              <a:rPr lang="en-AU" dirty="0"/>
              <a:t>DOI:10.1016/j.marpol.2013.10.001</a:t>
            </a:r>
          </a:p>
        </p:txBody>
      </p:sp>
      <p:pic>
        <p:nvPicPr>
          <p:cNvPr id="11266" name="Picture 2" descr="https://ars.els-cdn.com/content/image/1-s2.0-S0308597X13002261-gr3.jpg"/>
          <p:cNvPicPr>
            <a:picLocks noChangeAspect="1" noChangeArrowheads="1"/>
          </p:cNvPicPr>
          <p:nvPr/>
        </p:nvPicPr>
        <p:blipFill rotWithShape="1">
          <a:blip r:embed="rId2">
            <a:extLst>
              <a:ext uri="{28A0092B-C50C-407E-A947-70E740481C1C}">
                <a14:useLocalDpi xmlns:a14="http://schemas.microsoft.com/office/drawing/2010/main" val="0"/>
              </a:ext>
            </a:extLst>
          </a:blip>
          <a:srcRect t="35479" b="34403"/>
          <a:stretch/>
        </p:blipFill>
        <p:spPr bwMode="auto">
          <a:xfrm>
            <a:off x="1004480" y="1238489"/>
            <a:ext cx="4713414" cy="298186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rot="16200000">
            <a:off x="-1343101" y="2581592"/>
            <a:ext cx="3609535" cy="923330"/>
          </a:xfrm>
          <a:prstGeom prst="rect">
            <a:avLst/>
          </a:prstGeom>
          <a:noFill/>
        </p:spPr>
        <p:txBody>
          <a:bodyPr wrap="square" rtlCol="0">
            <a:spAutoFit/>
          </a:bodyPr>
          <a:lstStyle/>
          <a:p>
            <a:pPr algn="ctr"/>
            <a:r>
              <a:rPr lang="en-AU" dirty="0" smtClean="0"/>
              <a:t>Proportion of remaining vegetation represented in candidate protected area networks 	</a:t>
            </a:r>
            <a:endParaRPr lang="en-AU" dirty="0"/>
          </a:p>
        </p:txBody>
      </p:sp>
      <p:pic>
        <p:nvPicPr>
          <p:cNvPr id="9" name="Picture 2" descr="https://ars.els-cdn.com/content/image/1-s2.0-S0308597X13002261-gr3.jpg"/>
          <p:cNvPicPr>
            <a:picLocks noChangeAspect="1" noChangeArrowheads="1"/>
          </p:cNvPicPr>
          <p:nvPr/>
        </p:nvPicPr>
        <p:blipFill rotWithShape="1">
          <a:blip r:embed="rId2">
            <a:extLst>
              <a:ext uri="{28A0092B-C50C-407E-A947-70E740481C1C}">
                <a14:useLocalDpi xmlns:a14="http://schemas.microsoft.com/office/drawing/2010/main" val="0"/>
              </a:ext>
            </a:extLst>
          </a:blip>
          <a:srcRect t="95369" b="-35"/>
          <a:stretch/>
        </p:blipFill>
        <p:spPr bwMode="auto">
          <a:xfrm>
            <a:off x="1004480" y="4217626"/>
            <a:ext cx="4713414" cy="4619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256116" y="1238489"/>
            <a:ext cx="2777923" cy="1323439"/>
          </a:xfrm>
          <a:prstGeom prst="rect">
            <a:avLst/>
          </a:prstGeom>
          <a:noFill/>
        </p:spPr>
        <p:txBody>
          <a:bodyPr wrap="square" rtlCol="0">
            <a:spAutoFit/>
          </a:bodyPr>
          <a:lstStyle/>
          <a:p>
            <a:r>
              <a:rPr lang="en-AU" sz="2000" dirty="0" smtClean="0"/>
              <a:t>Plan for protected area network based on systematic conservation planning tool</a:t>
            </a:r>
            <a:endParaRPr lang="en-AU" sz="2000" dirty="0"/>
          </a:p>
        </p:txBody>
      </p:sp>
      <p:sp>
        <p:nvSpPr>
          <p:cNvPr id="10" name="TextBox 9"/>
          <p:cNvSpPr txBox="1"/>
          <p:nvPr/>
        </p:nvSpPr>
        <p:spPr>
          <a:xfrm>
            <a:off x="6256116" y="2729421"/>
            <a:ext cx="2656390" cy="1015663"/>
          </a:xfrm>
          <a:prstGeom prst="rect">
            <a:avLst/>
          </a:prstGeom>
          <a:noFill/>
        </p:spPr>
        <p:txBody>
          <a:bodyPr wrap="square" rtlCol="0">
            <a:spAutoFit/>
          </a:bodyPr>
          <a:lstStyle/>
          <a:p>
            <a:r>
              <a:rPr lang="en-AU" sz="2000" dirty="0" smtClean="0"/>
              <a:t>Plan for protected area network based on scoring system</a:t>
            </a:r>
            <a:endParaRPr lang="en-AU" sz="2000" dirty="0"/>
          </a:p>
        </p:txBody>
      </p:sp>
      <p:sp>
        <p:nvSpPr>
          <p:cNvPr id="12" name="Title 1">
            <a:extLst>
              <a:ext uri="{FF2B5EF4-FFF2-40B4-BE49-F238E27FC236}">
                <a16:creationId xmlns:a16="http://schemas.microsoft.com/office/drawing/2014/main" id="{9EF76E63-CDB6-463F-9FAF-B1D5920E9805}"/>
              </a:ext>
            </a:extLst>
          </p:cNvPr>
          <p:cNvSpPr>
            <a:spLocks noGrp="1"/>
          </p:cNvSpPr>
          <p:nvPr>
            <p:ph type="title"/>
          </p:nvPr>
        </p:nvSpPr>
        <p:spPr>
          <a:xfrm>
            <a:off x="0" y="0"/>
            <a:ext cx="9144000" cy="1070996"/>
          </a:xfrm>
        </p:spPr>
        <p:txBody>
          <a:bodyPr>
            <a:normAutofit/>
          </a:bodyPr>
          <a:lstStyle/>
          <a:p>
            <a:r>
              <a:rPr lang="en-AU" sz="2800" dirty="0" smtClean="0"/>
              <a:t>Can’t we just use a scoring system (formula) </a:t>
            </a:r>
            <a:br>
              <a:rPr lang="en-AU" sz="2800" dirty="0" smtClean="0"/>
            </a:br>
            <a:r>
              <a:rPr lang="en-AU" sz="2800" dirty="0" smtClean="0"/>
              <a:t>to rank candidate protected areas?</a:t>
            </a:r>
            <a:endParaRPr lang="en-AU" sz="2800" dirty="0"/>
          </a:p>
        </p:txBody>
      </p:sp>
      <p:sp>
        <p:nvSpPr>
          <p:cNvPr id="11" name="Rectangle 10"/>
          <p:cNvSpPr/>
          <p:nvPr/>
        </p:nvSpPr>
        <p:spPr>
          <a:xfrm>
            <a:off x="5918050" y="1375238"/>
            <a:ext cx="307585" cy="104686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Box 12"/>
          <p:cNvSpPr txBox="1"/>
          <p:nvPr/>
        </p:nvSpPr>
        <p:spPr>
          <a:xfrm>
            <a:off x="6256116" y="3894072"/>
            <a:ext cx="2656390" cy="400110"/>
          </a:xfrm>
          <a:prstGeom prst="rect">
            <a:avLst/>
          </a:prstGeom>
          <a:noFill/>
        </p:spPr>
        <p:txBody>
          <a:bodyPr wrap="square" rtlCol="0">
            <a:spAutoFit/>
          </a:bodyPr>
          <a:lstStyle/>
          <a:p>
            <a:r>
              <a:rPr lang="en-AU" sz="2000" dirty="0" smtClean="0"/>
              <a:t>Representation target</a:t>
            </a:r>
            <a:endParaRPr lang="en-AU" sz="2000" dirty="0"/>
          </a:p>
        </p:txBody>
      </p:sp>
      <p:cxnSp>
        <p:nvCxnSpPr>
          <p:cNvPr id="19" name="Straight Connector 18"/>
          <p:cNvCxnSpPr/>
          <p:nvPr/>
        </p:nvCxnSpPr>
        <p:spPr>
          <a:xfrm>
            <a:off x="1382205" y="3042387"/>
            <a:ext cx="418550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892184" y="4098480"/>
            <a:ext cx="36393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918050" y="2852669"/>
            <a:ext cx="307585" cy="81522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6017908" y="2908838"/>
            <a:ext cx="107867" cy="702902"/>
          </a:xfrm>
          <a:prstGeom prst="rect">
            <a:avLst/>
          </a:prstGeom>
          <a:solidFill>
            <a:srgbClr val="161616"/>
          </a:solidFill>
          <a:ln>
            <a:solidFill>
              <a:srgbClr val="15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7" name="Picture 2" descr="https://ars.els-cdn.com/content/image/1-s2.0-S0308597X13002261-gr3.jpg"/>
          <p:cNvPicPr>
            <a:picLocks noChangeAspect="1" noChangeArrowheads="1"/>
          </p:cNvPicPr>
          <p:nvPr/>
        </p:nvPicPr>
        <p:blipFill rotWithShape="1">
          <a:blip r:embed="rId2">
            <a:extLst>
              <a:ext uri="{28A0092B-C50C-407E-A947-70E740481C1C}">
                <a14:useLocalDpi xmlns:a14="http://schemas.microsoft.com/office/drawing/2010/main" val="0"/>
              </a:ext>
            </a:extLst>
          </a:blip>
          <a:srcRect l="9405" t="50754" r="88169" b="39856"/>
          <a:stretch/>
        </p:blipFill>
        <p:spPr bwMode="auto">
          <a:xfrm>
            <a:off x="6011475" y="1433848"/>
            <a:ext cx="114300" cy="929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53920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CE0AC03-6343-46D9-82B5-4334B1627F55}"/>
              </a:ext>
            </a:extLst>
          </p:cNvPr>
          <p:cNvSpPr txBox="1"/>
          <p:nvPr/>
        </p:nvSpPr>
        <p:spPr>
          <a:xfrm>
            <a:off x="5717894" y="4427721"/>
            <a:ext cx="3761772" cy="646331"/>
          </a:xfrm>
          <a:prstGeom prst="rect">
            <a:avLst/>
          </a:prstGeom>
          <a:noFill/>
        </p:spPr>
        <p:txBody>
          <a:bodyPr wrap="square" rtlCol="0">
            <a:spAutoFit/>
          </a:bodyPr>
          <a:lstStyle/>
          <a:p>
            <a:r>
              <a:rPr lang="en-AU" dirty="0" smtClean="0"/>
              <a:t>Klein </a:t>
            </a:r>
            <a:r>
              <a:rPr lang="en-AU" i="1" dirty="0" smtClean="0"/>
              <a:t>et al.</a:t>
            </a:r>
            <a:r>
              <a:rPr lang="en-AU" dirty="0" smtClean="0"/>
              <a:t> (2014) Marine Policy, </a:t>
            </a:r>
          </a:p>
          <a:p>
            <a:r>
              <a:rPr lang="en-AU" dirty="0"/>
              <a:t>DOI:10.1016/j.marpol.2013.10.001</a:t>
            </a:r>
          </a:p>
        </p:txBody>
      </p:sp>
      <p:pic>
        <p:nvPicPr>
          <p:cNvPr id="11266" name="Picture 2" descr="https://ars.els-cdn.com/content/image/1-s2.0-S0308597X13002261-gr3.jpg"/>
          <p:cNvPicPr>
            <a:picLocks noChangeAspect="1" noChangeArrowheads="1"/>
          </p:cNvPicPr>
          <p:nvPr/>
        </p:nvPicPr>
        <p:blipFill rotWithShape="1">
          <a:blip r:embed="rId2">
            <a:extLst>
              <a:ext uri="{28A0092B-C50C-407E-A947-70E740481C1C}">
                <a14:useLocalDpi xmlns:a14="http://schemas.microsoft.com/office/drawing/2010/main" val="0"/>
              </a:ext>
            </a:extLst>
          </a:blip>
          <a:srcRect t="35479" b="34403"/>
          <a:stretch/>
        </p:blipFill>
        <p:spPr bwMode="auto">
          <a:xfrm>
            <a:off x="1004480" y="1238489"/>
            <a:ext cx="4713414" cy="298186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rot="16200000">
            <a:off x="-1343101" y="2581592"/>
            <a:ext cx="3609535" cy="923330"/>
          </a:xfrm>
          <a:prstGeom prst="rect">
            <a:avLst/>
          </a:prstGeom>
          <a:noFill/>
        </p:spPr>
        <p:txBody>
          <a:bodyPr wrap="square" rtlCol="0">
            <a:spAutoFit/>
          </a:bodyPr>
          <a:lstStyle/>
          <a:p>
            <a:pPr algn="ctr"/>
            <a:r>
              <a:rPr lang="en-AU" dirty="0" smtClean="0"/>
              <a:t>Proportion of remaining vegetation represented in candidate protected area networks 	</a:t>
            </a:r>
            <a:endParaRPr lang="en-AU" dirty="0"/>
          </a:p>
        </p:txBody>
      </p:sp>
      <p:pic>
        <p:nvPicPr>
          <p:cNvPr id="9" name="Picture 2" descr="https://ars.els-cdn.com/content/image/1-s2.0-S0308597X13002261-gr3.jpg"/>
          <p:cNvPicPr>
            <a:picLocks noChangeAspect="1" noChangeArrowheads="1"/>
          </p:cNvPicPr>
          <p:nvPr/>
        </p:nvPicPr>
        <p:blipFill rotWithShape="1">
          <a:blip r:embed="rId2">
            <a:extLst>
              <a:ext uri="{28A0092B-C50C-407E-A947-70E740481C1C}">
                <a14:useLocalDpi xmlns:a14="http://schemas.microsoft.com/office/drawing/2010/main" val="0"/>
              </a:ext>
            </a:extLst>
          </a:blip>
          <a:srcRect t="95369" b="-35"/>
          <a:stretch/>
        </p:blipFill>
        <p:spPr bwMode="auto">
          <a:xfrm>
            <a:off x="1004480" y="4217626"/>
            <a:ext cx="4713414" cy="4619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256116" y="1238489"/>
            <a:ext cx="2777923" cy="1323439"/>
          </a:xfrm>
          <a:prstGeom prst="rect">
            <a:avLst/>
          </a:prstGeom>
          <a:noFill/>
        </p:spPr>
        <p:txBody>
          <a:bodyPr wrap="square" rtlCol="0">
            <a:spAutoFit/>
          </a:bodyPr>
          <a:lstStyle/>
          <a:p>
            <a:r>
              <a:rPr lang="en-AU" sz="2000" dirty="0" smtClean="0"/>
              <a:t>Plan for protected area network based on systematic conservation planning tool</a:t>
            </a:r>
            <a:endParaRPr lang="en-AU" sz="2000" dirty="0"/>
          </a:p>
        </p:txBody>
      </p:sp>
      <p:sp>
        <p:nvSpPr>
          <p:cNvPr id="10" name="TextBox 9"/>
          <p:cNvSpPr txBox="1"/>
          <p:nvPr/>
        </p:nvSpPr>
        <p:spPr>
          <a:xfrm>
            <a:off x="6256116" y="2729421"/>
            <a:ext cx="2656390" cy="1015663"/>
          </a:xfrm>
          <a:prstGeom prst="rect">
            <a:avLst/>
          </a:prstGeom>
          <a:noFill/>
        </p:spPr>
        <p:txBody>
          <a:bodyPr wrap="square" rtlCol="0">
            <a:spAutoFit/>
          </a:bodyPr>
          <a:lstStyle/>
          <a:p>
            <a:r>
              <a:rPr lang="en-AU" sz="2000" dirty="0" smtClean="0"/>
              <a:t>Plan for protected area network based on scoring system</a:t>
            </a:r>
            <a:endParaRPr lang="en-AU" sz="2000" dirty="0"/>
          </a:p>
        </p:txBody>
      </p:sp>
      <p:sp>
        <p:nvSpPr>
          <p:cNvPr id="12" name="Title 1">
            <a:extLst>
              <a:ext uri="{FF2B5EF4-FFF2-40B4-BE49-F238E27FC236}">
                <a16:creationId xmlns:a16="http://schemas.microsoft.com/office/drawing/2014/main" id="{9EF76E63-CDB6-463F-9FAF-B1D5920E9805}"/>
              </a:ext>
            </a:extLst>
          </p:cNvPr>
          <p:cNvSpPr>
            <a:spLocks noGrp="1"/>
          </p:cNvSpPr>
          <p:nvPr>
            <p:ph type="title"/>
          </p:nvPr>
        </p:nvSpPr>
        <p:spPr>
          <a:xfrm>
            <a:off x="0" y="0"/>
            <a:ext cx="9144000" cy="1070996"/>
          </a:xfrm>
        </p:spPr>
        <p:txBody>
          <a:bodyPr>
            <a:normAutofit/>
          </a:bodyPr>
          <a:lstStyle/>
          <a:p>
            <a:r>
              <a:rPr lang="en-AU" sz="2800" dirty="0" smtClean="0"/>
              <a:t>Can’t we just use a scoring system (formula) </a:t>
            </a:r>
            <a:br>
              <a:rPr lang="en-AU" sz="2800" dirty="0" smtClean="0"/>
            </a:br>
            <a:r>
              <a:rPr lang="en-AU" sz="2800" dirty="0" smtClean="0"/>
              <a:t>to rank candidate protected areas?</a:t>
            </a:r>
            <a:endParaRPr lang="en-AU" sz="2800" dirty="0"/>
          </a:p>
        </p:txBody>
      </p:sp>
      <p:sp>
        <p:nvSpPr>
          <p:cNvPr id="11" name="Rectangle 10"/>
          <p:cNvSpPr/>
          <p:nvPr/>
        </p:nvSpPr>
        <p:spPr>
          <a:xfrm>
            <a:off x="5918050" y="1375238"/>
            <a:ext cx="307585" cy="104686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Box 12"/>
          <p:cNvSpPr txBox="1"/>
          <p:nvPr/>
        </p:nvSpPr>
        <p:spPr>
          <a:xfrm>
            <a:off x="6256116" y="3894072"/>
            <a:ext cx="2656390" cy="400110"/>
          </a:xfrm>
          <a:prstGeom prst="rect">
            <a:avLst/>
          </a:prstGeom>
          <a:noFill/>
        </p:spPr>
        <p:txBody>
          <a:bodyPr wrap="square" rtlCol="0">
            <a:spAutoFit/>
          </a:bodyPr>
          <a:lstStyle/>
          <a:p>
            <a:r>
              <a:rPr lang="en-AU" sz="2000" dirty="0" smtClean="0"/>
              <a:t>Representation target</a:t>
            </a:r>
            <a:endParaRPr lang="en-AU" sz="2000" dirty="0"/>
          </a:p>
        </p:txBody>
      </p:sp>
      <p:cxnSp>
        <p:nvCxnSpPr>
          <p:cNvPr id="19" name="Straight Connector 18"/>
          <p:cNvCxnSpPr/>
          <p:nvPr/>
        </p:nvCxnSpPr>
        <p:spPr>
          <a:xfrm>
            <a:off x="1382205" y="3042387"/>
            <a:ext cx="418550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892184" y="4098480"/>
            <a:ext cx="36393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918050" y="2852669"/>
            <a:ext cx="307585" cy="81522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6017908" y="2908838"/>
            <a:ext cx="107867" cy="702902"/>
          </a:xfrm>
          <a:prstGeom prst="rect">
            <a:avLst/>
          </a:prstGeom>
          <a:solidFill>
            <a:srgbClr val="161616"/>
          </a:solidFill>
          <a:ln>
            <a:solidFill>
              <a:srgbClr val="15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7" name="Picture 2" descr="https://ars.els-cdn.com/content/image/1-s2.0-S0308597X13002261-gr3.jpg"/>
          <p:cNvPicPr>
            <a:picLocks noChangeAspect="1" noChangeArrowheads="1"/>
          </p:cNvPicPr>
          <p:nvPr/>
        </p:nvPicPr>
        <p:blipFill rotWithShape="1">
          <a:blip r:embed="rId2">
            <a:extLst>
              <a:ext uri="{28A0092B-C50C-407E-A947-70E740481C1C}">
                <a14:useLocalDpi xmlns:a14="http://schemas.microsoft.com/office/drawing/2010/main" val="0"/>
              </a:ext>
            </a:extLst>
          </a:blip>
          <a:srcRect l="9405" t="50754" r="88169" b="39856"/>
          <a:stretch/>
        </p:blipFill>
        <p:spPr bwMode="auto">
          <a:xfrm>
            <a:off x="6011475" y="1433848"/>
            <a:ext cx="114300" cy="92964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3177540" y="3042387"/>
            <a:ext cx="464820" cy="1175239"/>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Oval 16"/>
          <p:cNvSpPr/>
          <p:nvPr/>
        </p:nvSpPr>
        <p:spPr>
          <a:xfrm>
            <a:off x="3816650" y="3611741"/>
            <a:ext cx="388620" cy="605886"/>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59974427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76E63-CDB6-463F-9FAF-B1D5920E9805}"/>
              </a:ext>
            </a:extLst>
          </p:cNvPr>
          <p:cNvSpPr>
            <a:spLocks noGrp="1"/>
          </p:cNvSpPr>
          <p:nvPr>
            <p:ph type="title"/>
          </p:nvPr>
        </p:nvSpPr>
        <p:spPr>
          <a:xfrm>
            <a:off x="190500" y="205979"/>
            <a:ext cx="8496300" cy="857250"/>
          </a:xfrm>
        </p:spPr>
        <p:txBody>
          <a:bodyPr>
            <a:normAutofit fontScale="90000"/>
          </a:bodyPr>
          <a:lstStyle/>
          <a:p>
            <a:r>
              <a:rPr lang="en-AU" dirty="0" smtClean="0"/>
              <a:t>Look, I’m sure I could come up with a better formula?</a:t>
            </a:r>
            <a:endParaRPr lang="en-AU" dirty="0"/>
          </a:p>
        </p:txBody>
      </p:sp>
      <p:sp>
        <p:nvSpPr>
          <p:cNvPr id="3" name="Content Placeholder 2">
            <a:extLst>
              <a:ext uri="{FF2B5EF4-FFF2-40B4-BE49-F238E27FC236}">
                <a16:creationId xmlns:a16="http://schemas.microsoft.com/office/drawing/2014/main" id="{E23899B4-5650-413B-B8D0-5C1D0C849508}"/>
              </a:ext>
            </a:extLst>
          </p:cNvPr>
          <p:cNvSpPr>
            <a:spLocks noGrp="1"/>
          </p:cNvSpPr>
          <p:nvPr>
            <p:ph idx="1"/>
          </p:nvPr>
        </p:nvSpPr>
        <p:spPr>
          <a:xfrm>
            <a:off x="457200" y="1373406"/>
            <a:ext cx="8229600" cy="3394472"/>
          </a:xfrm>
        </p:spPr>
        <p:txBody>
          <a:bodyPr>
            <a:normAutofit lnSpcReduction="10000"/>
          </a:bodyPr>
          <a:lstStyle/>
          <a:p>
            <a:pPr marL="0" indent="0">
              <a:buNone/>
            </a:pPr>
            <a:r>
              <a:rPr lang="en-AU" dirty="0"/>
              <a:t>“A major drawback of a listing of priority areas on the basis of a single application of a formula is that there is no guarantee that the priority area second or third on the list might not duplicate the species, communities or habitats that could successfully be preserved in the first priority area.”</a:t>
            </a:r>
          </a:p>
        </p:txBody>
      </p:sp>
      <p:sp>
        <p:nvSpPr>
          <p:cNvPr id="4" name="TextBox 3">
            <a:extLst>
              <a:ext uri="{FF2B5EF4-FFF2-40B4-BE49-F238E27FC236}">
                <a16:creationId xmlns:a16="http://schemas.microsoft.com/office/drawing/2014/main" id="{ACE0AC03-6343-46D9-82B5-4334B1627F55}"/>
              </a:ext>
            </a:extLst>
          </p:cNvPr>
          <p:cNvSpPr txBox="1"/>
          <p:nvPr/>
        </p:nvSpPr>
        <p:spPr>
          <a:xfrm>
            <a:off x="2704701" y="4752855"/>
            <a:ext cx="6323798" cy="369332"/>
          </a:xfrm>
          <a:prstGeom prst="rect">
            <a:avLst/>
          </a:prstGeom>
          <a:noFill/>
        </p:spPr>
        <p:txBody>
          <a:bodyPr wrap="square" rtlCol="0">
            <a:spAutoFit/>
          </a:bodyPr>
          <a:lstStyle/>
          <a:p>
            <a:r>
              <a:rPr lang="en-AU" dirty="0"/>
              <a:t>Kirkpatrick (1983) Biol Cons, DOI: 10.1016/0006-3207(83)90056-3</a:t>
            </a:r>
          </a:p>
        </p:txBody>
      </p:sp>
    </p:spTree>
    <p:extLst>
      <p:ext uri="{BB962C8B-B14F-4D97-AF65-F5344CB8AC3E}">
        <p14:creationId xmlns:p14="http://schemas.microsoft.com/office/powerpoint/2010/main" val="115042193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CBC2C-1F0C-477F-8C3B-A6DDBCCBF220}"/>
              </a:ext>
            </a:extLst>
          </p:cNvPr>
          <p:cNvSpPr>
            <a:spLocks noGrp="1"/>
          </p:cNvSpPr>
          <p:nvPr>
            <p:ph type="title"/>
          </p:nvPr>
        </p:nvSpPr>
        <p:spPr>
          <a:xfrm>
            <a:off x="63139" y="41980"/>
            <a:ext cx="9036015" cy="963146"/>
          </a:xfrm>
        </p:spPr>
        <p:txBody>
          <a:bodyPr>
            <a:normAutofit fontScale="90000"/>
          </a:bodyPr>
          <a:lstStyle/>
          <a:p>
            <a:r>
              <a:rPr lang="en-AU" sz="3600" dirty="0" smtClean="0"/>
              <a:t>Representation </a:t>
            </a:r>
            <a:r>
              <a:rPr lang="en-AU" sz="3600" dirty="0"/>
              <a:t>targets don’t seem </a:t>
            </a:r>
            <a:r>
              <a:rPr lang="en-AU" sz="3600" dirty="0" smtClean="0"/>
              <a:t>scientific</a:t>
            </a:r>
            <a:r>
              <a:rPr lang="en-AU" sz="3600" dirty="0"/>
              <a:t>, can’t the </a:t>
            </a:r>
            <a:r>
              <a:rPr lang="en-AU" sz="3600" dirty="0" smtClean="0"/>
              <a:t>algorithm optimize this for me?</a:t>
            </a:r>
            <a:endParaRPr lang="en-AU" sz="3600" dirty="0"/>
          </a:p>
        </p:txBody>
      </p:sp>
      <p:pic>
        <p:nvPicPr>
          <p:cNvPr id="5130" name="Picture 10" descr="Kakapo - Brent Stephenson"/>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365047" y="2652326"/>
            <a:ext cx="1242593" cy="930910"/>
          </a:xfrm>
          <a:prstGeom prst="ellipse">
            <a:avLst/>
          </a:prstGeom>
          <a:ln w="6350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5134" name="Picture 14" descr="Heteromirafra archeri"/>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739882" y="2303202"/>
            <a:ext cx="920140" cy="689153"/>
          </a:xfrm>
          <a:prstGeom prst="ellipse">
            <a:avLst/>
          </a:prstGeom>
          <a:ln w="6350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5138" name="Picture 18" descr="Holoaden bradei"/>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763716" y="1881089"/>
            <a:ext cx="960895" cy="721003"/>
          </a:xfrm>
          <a:prstGeom prst="ellipse">
            <a:avLst/>
          </a:prstGeom>
          <a:ln w="6350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5140" name="Picture 20" descr="Megalobulimus grandis"/>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7279963" y="2734194"/>
            <a:ext cx="842284" cy="632004"/>
          </a:xfrm>
          <a:prstGeom prst="ellipse">
            <a:avLst/>
          </a:prstGeom>
          <a:ln w="6350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Rectangle 7"/>
          <p:cNvSpPr/>
          <p:nvPr/>
        </p:nvSpPr>
        <p:spPr>
          <a:xfrm>
            <a:off x="1685033" y="4543828"/>
            <a:ext cx="5537200" cy="224018"/>
          </a:xfrm>
          <a:prstGeom prst="rect">
            <a:avLst/>
          </a:prstGeom>
          <a:solidFill>
            <a:srgbClr val="B5A642"/>
          </a:solidFill>
          <a:ln>
            <a:solidFill>
              <a:srgbClr val="B5A6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2797553" y="4284997"/>
            <a:ext cx="3312160" cy="244338"/>
          </a:xfrm>
          <a:prstGeom prst="rect">
            <a:avLst/>
          </a:prstGeom>
          <a:solidFill>
            <a:srgbClr val="B5A642"/>
          </a:solidFill>
          <a:ln>
            <a:solidFill>
              <a:srgbClr val="B5A6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4368149" y="1513840"/>
            <a:ext cx="170969" cy="2972049"/>
          </a:xfrm>
          <a:prstGeom prst="rect">
            <a:avLst/>
          </a:prstGeom>
          <a:solidFill>
            <a:srgbClr val="B5A642"/>
          </a:solidFill>
          <a:ln>
            <a:solidFill>
              <a:srgbClr val="B5A6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p:cNvSpPr/>
          <p:nvPr/>
        </p:nvSpPr>
        <p:spPr>
          <a:xfrm>
            <a:off x="1046480" y="1514286"/>
            <a:ext cx="6814307" cy="192325"/>
          </a:xfrm>
          <a:prstGeom prst="rect">
            <a:avLst/>
          </a:prstGeom>
          <a:solidFill>
            <a:srgbClr val="B5A642"/>
          </a:solidFill>
          <a:ln>
            <a:solidFill>
              <a:srgbClr val="B5A6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Flowchart: Delay 10"/>
          <p:cNvSpPr/>
          <p:nvPr/>
        </p:nvSpPr>
        <p:spPr>
          <a:xfrm rot="5400000">
            <a:off x="1892562" y="2245888"/>
            <a:ext cx="406400" cy="3347196"/>
          </a:xfrm>
          <a:prstGeom prst="flowChartDelay">
            <a:avLst/>
          </a:prstGeom>
          <a:solidFill>
            <a:srgbClr val="B5A642"/>
          </a:solidFill>
          <a:ln>
            <a:solidFill>
              <a:srgbClr val="B5A6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Flowchart: Delay 18"/>
          <p:cNvSpPr/>
          <p:nvPr/>
        </p:nvSpPr>
        <p:spPr>
          <a:xfrm rot="5400000">
            <a:off x="6608305" y="2245888"/>
            <a:ext cx="406400" cy="3347196"/>
          </a:xfrm>
          <a:prstGeom prst="flowChartDelay">
            <a:avLst/>
          </a:prstGeom>
          <a:solidFill>
            <a:srgbClr val="B5A642"/>
          </a:solidFill>
          <a:ln>
            <a:solidFill>
              <a:srgbClr val="B5A6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 name="Straight Connector 12"/>
          <p:cNvCxnSpPr/>
          <p:nvPr/>
        </p:nvCxnSpPr>
        <p:spPr>
          <a:xfrm flipV="1">
            <a:off x="422164" y="1752101"/>
            <a:ext cx="848302" cy="19641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flipV="1">
            <a:off x="3058295" y="1721104"/>
            <a:ext cx="711066" cy="19837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124897" y="1786160"/>
            <a:ext cx="804412" cy="19415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flipV="1">
            <a:off x="7772400" y="1752101"/>
            <a:ext cx="699694" cy="19641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144" name="Picture 24" descr="Lasiorhinus krefftii"/>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390989" y="3030780"/>
            <a:ext cx="786951" cy="590485"/>
          </a:xfrm>
          <a:prstGeom prst="ellipse">
            <a:avLst/>
          </a:prstGeom>
          <a:ln w="6350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911927" y="4798565"/>
            <a:ext cx="7232073" cy="369332"/>
          </a:xfrm>
          <a:prstGeom prst="rect">
            <a:avLst/>
          </a:prstGeom>
          <a:noFill/>
        </p:spPr>
        <p:txBody>
          <a:bodyPr wrap="square" rtlCol="0">
            <a:spAutoFit/>
          </a:bodyPr>
          <a:lstStyle/>
          <a:p>
            <a:r>
              <a:rPr lang="en-AU" dirty="0" err="1" smtClean="0"/>
              <a:t>Carwardine</a:t>
            </a:r>
            <a:r>
              <a:rPr lang="en-AU" dirty="0" smtClean="0"/>
              <a:t> </a:t>
            </a:r>
            <a:r>
              <a:rPr lang="en-AU" i="1" dirty="0" smtClean="0"/>
              <a:t>et al. </a:t>
            </a:r>
            <a:r>
              <a:rPr lang="en-AU" dirty="0" smtClean="0"/>
              <a:t>(2009</a:t>
            </a:r>
            <a:r>
              <a:rPr lang="en-AU" dirty="0"/>
              <a:t>), Cons Lett, DOI:10.1111/j.1755-263X.2008.00042.x</a:t>
            </a:r>
            <a:endParaRPr lang="en-AU" i="1" dirty="0"/>
          </a:p>
        </p:txBody>
      </p:sp>
    </p:spTree>
    <p:extLst>
      <p:ext uri="{BB962C8B-B14F-4D97-AF65-F5344CB8AC3E}">
        <p14:creationId xmlns:p14="http://schemas.microsoft.com/office/powerpoint/2010/main" val="372728529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CBC2C-1F0C-477F-8C3B-A6DDBCCBF220}"/>
              </a:ext>
            </a:extLst>
          </p:cNvPr>
          <p:cNvSpPr>
            <a:spLocks noGrp="1"/>
          </p:cNvSpPr>
          <p:nvPr>
            <p:ph type="title"/>
          </p:nvPr>
        </p:nvSpPr>
        <p:spPr>
          <a:xfrm>
            <a:off x="-53340" y="117079"/>
            <a:ext cx="9075420" cy="1170702"/>
          </a:xfrm>
        </p:spPr>
        <p:txBody>
          <a:bodyPr>
            <a:normAutofit fontScale="90000"/>
          </a:bodyPr>
          <a:lstStyle/>
          <a:p>
            <a:r>
              <a:rPr lang="en-AU" dirty="0" smtClean="0"/>
              <a:t>Zonation doesn’t use targets, doesn’t that make it more robust?</a:t>
            </a:r>
            <a:endParaRPr lang="en-AU" dirty="0"/>
          </a:p>
        </p:txBody>
      </p:sp>
      <p:pic>
        <p:nvPicPr>
          <p:cNvPr id="4098" name="Picture 2" descr="https://ars.els-cdn.com/content/image/1-s2.0-S0006320706003879-gr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047" y="1918844"/>
            <a:ext cx="4122593" cy="28354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59080" y="1775460"/>
            <a:ext cx="3855720" cy="3046988"/>
          </a:xfrm>
          <a:prstGeom prst="rect">
            <a:avLst/>
          </a:prstGeom>
          <a:noFill/>
        </p:spPr>
        <p:txBody>
          <a:bodyPr wrap="square" rtlCol="0">
            <a:spAutoFit/>
          </a:bodyPr>
          <a:lstStyle/>
          <a:p>
            <a:pPr marL="285750" indent="-285750">
              <a:buFont typeface="Arial" panose="020B0604020202020204" pitchFamily="34" charset="0"/>
              <a:buChar char="•"/>
            </a:pPr>
            <a:r>
              <a:rPr lang="en-AU" sz="2400" dirty="0" smtClean="0"/>
              <a:t>Zonation uses trade-off curves to specify (1) how much worse covering X% of a species’ range is than Y%, and (2) how much worse loosing coverage of one species is compared to another</a:t>
            </a:r>
            <a:endParaRPr lang="en-AU" sz="2400" dirty="0"/>
          </a:p>
        </p:txBody>
      </p:sp>
      <p:sp>
        <p:nvSpPr>
          <p:cNvPr id="4" name="TextBox 3"/>
          <p:cNvSpPr txBox="1"/>
          <p:nvPr/>
        </p:nvSpPr>
        <p:spPr>
          <a:xfrm>
            <a:off x="3124200" y="4822448"/>
            <a:ext cx="6019800" cy="369332"/>
          </a:xfrm>
          <a:prstGeom prst="rect">
            <a:avLst/>
          </a:prstGeom>
          <a:noFill/>
        </p:spPr>
        <p:txBody>
          <a:bodyPr wrap="square" rtlCol="0">
            <a:spAutoFit/>
          </a:bodyPr>
          <a:lstStyle/>
          <a:p>
            <a:r>
              <a:rPr lang="en-AU" dirty="0" err="1" smtClean="0"/>
              <a:t>Moilanen</a:t>
            </a:r>
            <a:r>
              <a:rPr lang="en-AU" dirty="0" smtClean="0"/>
              <a:t> (2007) </a:t>
            </a:r>
            <a:r>
              <a:rPr lang="en-AU" dirty="0" err="1" smtClean="0"/>
              <a:t>Biol</a:t>
            </a:r>
            <a:r>
              <a:rPr lang="en-AU" dirty="0" smtClean="0"/>
              <a:t> Cons</a:t>
            </a:r>
            <a:r>
              <a:rPr lang="en-AU" dirty="0"/>
              <a:t>, DOI:10.1016/j.biocon.2006.09.008</a:t>
            </a:r>
          </a:p>
        </p:txBody>
      </p:sp>
      <p:sp>
        <p:nvSpPr>
          <p:cNvPr id="5" name="TextBox 4"/>
          <p:cNvSpPr txBox="1"/>
          <p:nvPr/>
        </p:nvSpPr>
        <p:spPr>
          <a:xfrm>
            <a:off x="7315200" y="2636520"/>
            <a:ext cx="1066800" cy="646331"/>
          </a:xfrm>
          <a:prstGeom prst="rect">
            <a:avLst/>
          </a:prstGeom>
          <a:noFill/>
        </p:spPr>
        <p:txBody>
          <a:bodyPr wrap="square" rtlCol="0">
            <a:spAutoFit/>
          </a:bodyPr>
          <a:lstStyle/>
          <a:p>
            <a:r>
              <a:rPr lang="en-AU" dirty="0" smtClean="0">
                <a:solidFill>
                  <a:schemeClr val="bg1"/>
                </a:solidFill>
              </a:rPr>
              <a:t>Here now</a:t>
            </a:r>
            <a:endParaRPr lang="en-AU" dirty="0">
              <a:solidFill>
                <a:schemeClr val="bg1"/>
              </a:solidFill>
            </a:endParaRPr>
          </a:p>
        </p:txBody>
      </p:sp>
      <p:sp>
        <p:nvSpPr>
          <p:cNvPr id="7" name="TextBox 6"/>
          <p:cNvSpPr txBox="1"/>
          <p:nvPr/>
        </p:nvSpPr>
        <p:spPr>
          <a:xfrm>
            <a:off x="5730240" y="3458468"/>
            <a:ext cx="2735580" cy="646331"/>
          </a:xfrm>
          <a:prstGeom prst="rect">
            <a:avLst/>
          </a:prstGeom>
          <a:noFill/>
        </p:spPr>
        <p:txBody>
          <a:bodyPr wrap="square" rtlCol="0">
            <a:spAutoFit/>
          </a:bodyPr>
          <a:lstStyle/>
          <a:p>
            <a:r>
              <a:rPr lang="en-AU" dirty="0" smtClean="0">
                <a:solidFill>
                  <a:schemeClr val="bg1"/>
                </a:solidFill>
              </a:rPr>
              <a:t>How bad is removing a certain planning unit?</a:t>
            </a:r>
            <a:endParaRPr lang="en-AU" dirty="0">
              <a:solidFill>
                <a:schemeClr val="bg1"/>
              </a:solidFill>
            </a:endParaRPr>
          </a:p>
        </p:txBody>
      </p:sp>
      <p:cxnSp>
        <p:nvCxnSpPr>
          <p:cNvPr id="8" name="Straight Arrow Connector 7"/>
          <p:cNvCxnSpPr>
            <a:stCxn id="5" idx="1"/>
          </p:cNvCxnSpPr>
          <p:nvPr/>
        </p:nvCxnSpPr>
        <p:spPr>
          <a:xfrm flipH="1" flipV="1">
            <a:off x="6941820" y="2959685"/>
            <a:ext cx="373380"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6134100" y="3351047"/>
            <a:ext cx="563880" cy="1827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337942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CBC2C-1F0C-477F-8C3B-A6DDBCCBF220}"/>
              </a:ext>
            </a:extLst>
          </p:cNvPr>
          <p:cNvSpPr>
            <a:spLocks noGrp="1"/>
          </p:cNvSpPr>
          <p:nvPr>
            <p:ph type="title"/>
          </p:nvPr>
        </p:nvSpPr>
        <p:spPr>
          <a:xfrm>
            <a:off x="0" y="238999"/>
            <a:ext cx="9075420" cy="812561"/>
          </a:xfrm>
        </p:spPr>
        <p:txBody>
          <a:bodyPr>
            <a:normAutofit fontScale="90000"/>
          </a:bodyPr>
          <a:lstStyle/>
          <a:p>
            <a:r>
              <a:rPr lang="en-AU" dirty="0" smtClean="0"/>
              <a:t>Zonation doesn’t use targets, doesn’t that make it more robust?</a:t>
            </a:r>
            <a:endParaRPr lang="en-AU" dirty="0"/>
          </a:p>
        </p:txBody>
      </p:sp>
      <p:sp>
        <p:nvSpPr>
          <p:cNvPr id="3" name="TextBox 2"/>
          <p:cNvSpPr txBox="1"/>
          <p:nvPr/>
        </p:nvSpPr>
        <p:spPr>
          <a:xfrm>
            <a:off x="5859780" y="1446911"/>
            <a:ext cx="3093720" cy="2308324"/>
          </a:xfrm>
          <a:prstGeom prst="rect">
            <a:avLst/>
          </a:prstGeom>
          <a:noFill/>
        </p:spPr>
        <p:txBody>
          <a:bodyPr wrap="square" rtlCol="0">
            <a:spAutoFit/>
          </a:bodyPr>
          <a:lstStyle/>
          <a:p>
            <a:r>
              <a:rPr lang="en-AU" sz="2400" dirty="0" smtClean="0"/>
              <a:t>Examples of different trade-off curves:</a:t>
            </a:r>
          </a:p>
          <a:p>
            <a:pPr marL="285750" indent="-285750">
              <a:buFont typeface="Arial" panose="020B0604020202020204" pitchFamily="34" charset="0"/>
              <a:buChar char="•"/>
            </a:pPr>
            <a:r>
              <a:rPr lang="en-AU" sz="2400" dirty="0" smtClean="0">
                <a:solidFill>
                  <a:srgbClr val="00B0F0"/>
                </a:solidFill>
              </a:rPr>
              <a:t>Rare species</a:t>
            </a:r>
          </a:p>
          <a:p>
            <a:pPr marL="285750" indent="-285750">
              <a:buFont typeface="Arial" panose="020B0604020202020204" pitchFamily="34" charset="0"/>
              <a:buChar char="•"/>
            </a:pPr>
            <a:r>
              <a:rPr lang="en-AU" sz="2400" dirty="0" smtClean="0">
                <a:solidFill>
                  <a:srgbClr val="00B050"/>
                </a:solidFill>
              </a:rPr>
              <a:t>Generalist species</a:t>
            </a:r>
          </a:p>
          <a:p>
            <a:pPr marL="285750" indent="-285750">
              <a:buFont typeface="Arial" panose="020B0604020202020204" pitchFamily="34" charset="0"/>
              <a:buChar char="•"/>
            </a:pPr>
            <a:r>
              <a:rPr lang="en-AU" sz="2400" dirty="0" smtClean="0">
                <a:solidFill>
                  <a:srgbClr val="D000A8"/>
                </a:solidFill>
              </a:rPr>
              <a:t>Culturally important species</a:t>
            </a:r>
            <a:endParaRPr lang="en-AU" sz="2400" dirty="0">
              <a:solidFill>
                <a:srgbClr val="D000A8"/>
              </a:solidFill>
            </a:endParaRPr>
          </a:p>
        </p:txBody>
      </p:sp>
      <p:cxnSp>
        <p:nvCxnSpPr>
          <p:cNvPr id="6" name="Straight Connector 5"/>
          <p:cNvCxnSpPr/>
          <p:nvPr/>
        </p:nvCxnSpPr>
        <p:spPr>
          <a:xfrm>
            <a:off x="822960" y="1562100"/>
            <a:ext cx="0" cy="2781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822960" y="4343400"/>
            <a:ext cx="430530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59180" y="4701540"/>
            <a:ext cx="6126480" cy="369332"/>
          </a:xfrm>
          <a:prstGeom prst="rect">
            <a:avLst/>
          </a:prstGeom>
          <a:noFill/>
        </p:spPr>
        <p:txBody>
          <a:bodyPr wrap="square" rtlCol="0">
            <a:spAutoFit/>
          </a:bodyPr>
          <a:lstStyle/>
          <a:p>
            <a:r>
              <a:rPr lang="en-AU" dirty="0" smtClean="0"/>
              <a:t>Proportion of distribution remaining</a:t>
            </a:r>
            <a:endParaRPr lang="en-AU" dirty="0"/>
          </a:p>
        </p:txBody>
      </p:sp>
      <p:sp>
        <p:nvSpPr>
          <p:cNvPr id="12" name="TextBox 11"/>
          <p:cNvSpPr txBox="1"/>
          <p:nvPr/>
        </p:nvSpPr>
        <p:spPr>
          <a:xfrm rot="16200000">
            <a:off x="113848" y="2768084"/>
            <a:ext cx="806258" cy="369332"/>
          </a:xfrm>
          <a:prstGeom prst="rect">
            <a:avLst/>
          </a:prstGeom>
          <a:noFill/>
        </p:spPr>
        <p:txBody>
          <a:bodyPr wrap="square" rtlCol="0">
            <a:spAutoFit/>
          </a:bodyPr>
          <a:lstStyle/>
          <a:p>
            <a:r>
              <a:rPr lang="en-AU" dirty="0" smtClean="0"/>
              <a:t>Value</a:t>
            </a:r>
            <a:endParaRPr lang="en-AU" dirty="0"/>
          </a:p>
        </p:txBody>
      </p:sp>
      <p:sp>
        <p:nvSpPr>
          <p:cNvPr id="11" name="TextBox 10"/>
          <p:cNvSpPr txBox="1"/>
          <p:nvPr/>
        </p:nvSpPr>
        <p:spPr>
          <a:xfrm>
            <a:off x="822960" y="4372096"/>
            <a:ext cx="868680" cy="369332"/>
          </a:xfrm>
          <a:prstGeom prst="rect">
            <a:avLst/>
          </a:prstGeom>
          <a:noFill/>
        </p:spPr>
        <p:txBody>
          <a:bodyPr wrap="square" rtlCol="0">
            <a:spAutoFit/>
          </a:bodyPr>
          <a:lstStyle/>
          <a:p>
            <a:r>
              <a:rPr lang="en-AU" dirty="0" smtClean="0"/>
              <a:t>0%</a:t>
            </a:r>
            <a:endParaRPr lang="en-AU" dirty="0"/>
          </a:p>
        </p:txBody>
      </p:sp>
      <p:sp>
        <p:nvSpPr>
          <p:cNvPr id="14" name="TextBox 13"/>
          <p:cNvSpPr txBox="1"/>
          <p:nvPr/>
        </p:nvSpPr>
        <p:spPr>
          <a:xfrm>
            <a:off x="4594257" y="4368285"/>
            <a:ext cx="868680" cy="369332"/>
          </a:xfrm>
          <a:prstGeom prst="rect">
            <a:avLst/>
          </a:prstGeom>
          <a:noFill/>
        </p:spPr>
        <p:txBody>
          <a:bodyPr wrap="square" rtlCol="0">
            <a:spAutoFit/>
          </a:bodyPr>
          <a:lstStyle/>
          <a:p>
            <a:r>
              <a:rPr lang="en-AU" dirty="0" smtClean="0"/>
              <a:t>100%</a:t>
            </a:r>
            <a:endParaRPr lang="en-AU" dirty="0"/>
          </a:p>
        </p:txBody>
      </p:sp>
      <p:sp>
        <p:nvSpPr>
          <p:cNvPr id="15" name="TextBox 14"/>
          <p:cNvSpPr txBox="1"/>
          <p:nvPr/>
        </p:nvSpPr>
        <p:spPr>
          <a:xfrm>
            <a:off x="507032" y="4042652"/>
            <a:ext cx="388620" cy="369332"/>
          </a:xfrm>
          <a:prstGeom prst="rect">
            <a:avLst/>
          </a:prstGeom>
          <a:noFill/>
        </p:spPr>
        <p:txBody>
          <a:bodyPr wrap="square" rtlCol="0">
            <a:spAutoFit/>
          </a:bodyPr>
          <a:lstStyle/>
          <a:p>
            <a:r>
              <a:rPr lang="en-AU" dirty="0" smtClean="0"/>
              <a:t>0</a:t>
            </a:r>
            <a:endParaRPr lang="en-AU" dirty="0"/>
          </a:p>
        </p:txBody>
      </p:sp>
      <p:sp>
        <p:nvSpPr>
          <p:cNvPr id="16" name="TextBox 15"/>
          <p:cNvSpPr txBox="1"/>
          <p:nvPr/>
        </p:nvSpPr>
        <p:spPr>
          <a:xfrm>
            <a:off x="446373" y="1533405"/>
            <a:ext cx="510540" cy="369332"/>
          </a:xfrm>
          <a:prstGeom prst="rect">
            <a:avLst/>
          </a:prstGeom>
          <a:noFill/>
        </p:spPr>
        <p:txBody>
          <a:bodyPr wrap="square" rtlCol="0">
            <a:spAutoFit/>
          </a:bodyPr>
          <a:lstStyle/>
          <a:p>
            <a:r>
              <a:rPr lang="en-AU" dirty="0" smtClean="0"/>
              <a:t>1</a:t>
            </a:r>
            <a:endParaRPr lang="en-AU" dirty="0"/>
          </a:p>
        </p:txBody>
      </p:sp>
      <p:sp>
        <p:nvSpPr>
          <p:cNvPr id="17" name="TextBox 16"/>
          <p:cNvSpPr txBox="1"/>
          <p:nvPr/>
        </p:nvSpPr>
        <p:spPr>
          <a:xfrm>
            <a:off x="2541270" y="4372096"/>
            <a:ext cx="868680" cy="369332"/>
          </a:xfrm>
          <a:prstGeom prst="rect">
            <a:avLst/>
          </a:prstGeom>
          <a:noFill/>
        </p:spPr>
        <p:txBody>
          <a:bodyPr wrap="square" rtlCol="0">
            <a:spAutoFit/>
          </a:bodyPr>
          <a:lstStyle/>
          <a:p>
            <a:r>
              <a:rPr lang="en-AU" dirty="0" smtClean="0"/>
              <a:t>50%</a:t>
            </a:r>
            <a:endParaRPr lang="en-AU" dirty="0"/>
          </a:p>
        </p:txBody>
      </p:sp>
      <p:sp>
        <p:nvSpPr>
          <p:cNvPr id="24" name="Freeform 23"/>
          <p:cNvSpPr/>
          <p:nvPr/>
        </p:nvSpPr>
        <p:spPr>
          <a:xfrm>
            <a:off x="914400" y="1638300"/>
            <a:ext cx="4221480" cy="2651760"/>
          </a:xfrm>
          <a:custGeom>
            <a:avLst/>
            <a:gdLst>
              <a:gd name="connsiteX0" fmla="*/ 0 w 4221480"/>
              <a:gd name="connsiteY0" fmla="*/ 2651760 h 2651760"/>
              <a:gd name="connsiteX1" fmla="*/ 975360 w 4221480"/>
              <a:gd name="connsiteY1" fmla="*/ 1478280 h 2651760"/>
              <a:gd name="connsiteX2" fmla="*/ 4221480 w 4221480"/>
              <a:gd name="connsiteY2" fmla="*/ 0 h 2651760"/>
            </a:gdLst>
            <a:ahLst/>
            <a:cxnLst>
              <a:cxn ang="0">
                <a:pos x="connsiteX0" y="connsiteY0"/>
              </a:cxn>
              <a:cxn ang="0">
                <a:pos x="connsiteX1" y="connsiteY1"/>
              </a:cxn>
              <a:cxn ang="0">
                <a:pos x="connsiteX2" y="connsiteY2"/>
              </a:cxn>
            </a:cxnLst>
            <a:rect l="l" t="t" r="r" b="b"/>
            <a:pathLst>
              <a:path w="4221480" h="2651760">
                <a:moveTo>
                  <a:pt x="0" y="2651760"/>
                </a:moveTo>
                <a:cubicBezTo>
                  <a:pt x="135890" y="2286000"/>
                  <a:pt x="271780" y="1920240"/>
                  <a:pt x="975360" y="1478280"/>
                </a:cubicBezTo>
                <a:cubicBezTo>
                  <a:pt x="1678940" y="1036320"/>
                  <a:pt x="2950210" y="518160"/>
                  <a:pt x="4221480" y="0"/>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Freeform 28"/>
          <p:cNvSpPr/>
          <p:nvPr/>
        </p:nvSpPr>
        <p:spPr>
          <a:xfrm>
            <a:off x="914400" y="1611041"/>
            <a:ext cx="4229100" cy="2663779"/>
          </a:xfrm>
          <a:custGeom>
            <a:avLst/>
            <a:gdLst>
              <a:gd name="connsiteX0" fmla="*/ 0 w 4229100"/>
              <a:gd name="connsiteY0" fmla="*/ 2663779 h 2663779"/>
              <a:gd name="connsiteX1" fmla="*/ 53340 w 4229100"/>
              <a:gd name="connsiteY1" fmla="*/ 1337899 h 2663779"/>
              <a:gd name="connsiteX2" fmla="*/ 99060 w 4229100"/>
              <a:gd name="connsiteY2" fmla="*/ 240619 h 2663779"/>
              <a:gd name="connsiteX3" fmla="*/ 472440 w 4229100"/>
              <a:gd name="connsiteY3" fmla="*/ 50119 h 2663779"/>
              <a:gd name="connsiteX4" fmla="*/ 2438400 w 4229100"/>
              <a:gd name="connsiteY4" fmla="*/ 4399 h 2663779"/>
              <a:gd name="connsiteX5" fmla="*/ 4229100 w 4229100"/>
              <a:gd name="connsiteY5" fmla="*/ 4399 h 266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29100" h="2663779">
                <a:moveTo>
                  <a:pt x="0" y="2663779"/>
                </a:moveTo>
                <a:cubicBezTo>
                  <a:pt x="18415" y="2202769"/>
                  <a:pt x="36830" y="1741759"/>
                  <a:pt x="53340" y="1337899"/>
                </a:cubicBezTo>
                <a:cubicBezTo>
                  <a:pt x="69850" y="934039"/>
                  <a:pt x="29210" y="455249"/>
                  <a:pt x="99060" y="240619"/>
                </a:cubicBezTo>
                <a:cubicBezTo>
                  <a:pt x="168910" y="25989"/>
                  <a:pt x="82550" y="89489"/>
                  <a:pt x="472440" y="50119"/>
                </a:cubicBezTo>
                <a:cubicBezTo>
                  <a:pt x="862330" y="10749"/>
                  <a:pt x="1812290" y="12019"/>
                  <a:pt x="2438400" y="4399"/>
                </a:cubicBezTo>
                <a:cubicBezTo>
                  <a:pt x="3064510" y="-3221"/>
                  <a:pt x="3646805" y="589"/>
                  <a:pt x="4229100" y="4399"/>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02" name="Freeform 4101"/>
          <p:cNvSpPr/>
          <p:nvPr/>
        </p:nvSpPr>
        <p:spPr>
          <a:xfrm>
            <a:off x="952500" y="1684020"/>
            <a:ext cx="4198620" cy="2613660"/>
          </a:xfrm>
          <a:custGeom>
            <a:avLst/>
            <a:gdLst>
              <a:gd name="connsiteX0" fmla="*/ 0 w 4198620"/>
              <a:gd name="connsiteY0" fmla="*/ 2613660 h 2613660"/>
              <a:gd name="connsiteX1" fmla="*/ 2674620 w 4198620"/>
              <a:gd name="connsiteY1" fmla="*/ 2491740 h 2613660"/>
              <a:gd name="connsiteX2" fmla="*/ 3550920 w 4198620"/>
              <a:gd name="connsiteY2" fmla="*/ 2110740 h 2613660"/>
              <a:gd name="connsiteX3" fmla="*/ 3962400 w 4198620"/>
              <a:gd name="connsiteY3" fmla="*/ 1021080 h 2613660"/>
              <a:gd name="connsiteX4" fmla="*/ 4198620 w 4198620"/>
              <a:gd name="connsiteY4" fmla="*/ 0 h 2613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8620" h="2613660">
                <a:moveTo>
                  <a:pt x="0" y="2613660"/>
                </a:moveTo>
                <a:cubicBezTo>
                  <a:pt x="1041400" y="2594610"/>
                  <a:pt x="2082800" y="2575560"/>
                  <a:pt x="2674620" y="2491740"/>
                </a:cubicBezTo>
                <a:cubicBezTo>
                  <a:pt x="3266440" y="2407920"/>
                  <a:pt x="3336290" y="2355850"/>
                  <a:pt x="3550920" y="2110740"/>
                </a:cubicBezTo>
                <a:cubicBezTo>
                  <a:pt x="3765550" y="1865630"/>
                  <a:pt x="3854450" y="1372870"/>
                  <a:pt x="3962400" y="1021080"/>
                </a:cubicBezTo>
                <a:cubicBezTo>
                  <a:pt x="4070350" y="669290"/>
                  <a:pt x="4134485" y="334645"/>
                  <a:pt x="4198620" y="0"/>
                </a:cubicBezTo>
              </a:path>
            </a:pathLst>
          </a:custGeom>
          <a:noFill/>
          <a:ln>
            <a:solidFill>
              <a:srgbClr val="D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104" name="Straight Arrow Connector 4103"/>
          <p:cNvCxnSpPr/>
          <p:nvPr/>
        </p:nvCxnSpPr>
        <p:spPr>
          <a:xfrm flipH="1" flipV="1">
            <a:off x="4877377" y="3492223"/>
            <a:ext cx="881439" cy="5075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05" name="TextBox 4104"/>
          <p:cNvSpPr txBox="1"/>
          <p:nvPr/>
        </p:nvSpPr>
        <p:spPr>
          <a:xfrm>
            <a:off x="5751195" y="3812861"/>
            <a:ext cx="2868930" cy="923330"/>
          </a:xfrm>
          <a:prstGeom prst="rect">
            <a:avLst/>
          </a:prstGeom>
          <a:noFill/>
        </p:spPr>
        <p:txBody>
          <a:bodyPr wrap="square" rtlCol="0">
            <a:spAutoFit/>
          </a:bodyPr>
          <a:lstStyle/>
          <a:p>
            <a:r>
              <a:rPr lang="en-AU" dirty="0" smtClean="0"/>
              <a:t>Going below ~90% coverage causes steep drop in performance</a:t>
            </a:r>
            <a:endParaRPr lang="en-AU" dirty="0"/>
          </a:p>
        </p:txBody>
      </p:sp>
      <p:sp>
        <p:nvSpPr>
          <p:cNvPr id="43" name="TextBox 42"/>
          <p:cNvSpPr txBox="1"/>
          <p:nvPr/>
        </p:nvSpPr>
        <p:spPr>
          <a:xfrm>
            <a:off x="1404636" y="1738074"/>
            <a:ext cx="2893695" cy="923330"/>
          </a:xfrm>
          <a:prstGeom prst="rect">
            <a:avLst/>
          </a:prstGeom>
          <a:noFill/>
        </p:spPr>
        <p:txBody>
          <a:bodyPr wrap="square" rtlCol="0">
            <a:spAutoFit/>
          </a:bodyPr>
          <a:lstStyle/>
          <a:p>
            <a:r>
              <a:rPr lang="en-AU" dirty="0" smtClean="0"/>
              <a:t>Only going below 5% coverage causes </a:t>
            </a:r>
          </a:p>
          <a:p>
            <a:r>
              <a:rPr lang="en-AU" dirty="0" smtClean="0"/>
              <a:t>steep drop</a:t>
            </a:r>
            <a:endParaRPr lang="en-AU" dirty="0"/>
          </a:p>
        </p:txBody>
      </p:sp>
      <p:sp>
        <p:nvSpPr>
          <p:cNvPr id="44" name="TextBox 43"/>
          <p:cNvSpPr txBox="1"/>
          <p:nvPr/>
        </p:nvSpPr>
        <p:spPr>
          <a:xfrm>
            <a:off x="2894346" y="2587466"/>
            <a:ext cx="2081212" cy="1477328"/>
          </a:xfrm>
          <a:prstGeom prst="rect">
            <a:avLst/>
          </a:prstGeom>
          <a:noFill/>
        </p:spPr>
        <p:txBody>
          <a:bodyPr wrap="square" rtlCol="0">
            <a:spAutoFit/>
          </a:bodyPr>
          <a:lstStyle/>
          <a:p>
            <a:r>
              <a:rPr lang="en-AU" dirty="0" smtClean="0"/>
              <a:t>Fairly steady decrease in performance with reduction in coverage</a:t>
            </a:r>
            <a:endParaRPr lang="en-AU" dirty="0"/>
          </a:p>
        </p:txBody>
      </p:sp>
      <p:cxnSp>
        <p:nvCxnSpPr>
          <p:cNvPr id="46" name="Straight Arrow Connector 45"/>
          <p:cNvCxnSpPr>
            <a:stCxn id="44" idx="1"/>
          </p:cNvCxnSpPr>
          <p:nvPr/>
        </p:nvCxnSpPr>
        <p:spPr>
          <a:xfrm flipH="1" flipV="1">
            <a:off x="2071235" y="3106521"/>
            <a:ext cx="823111" cy="2196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flipV="1">
            <a:off x="1138890" y="1738075"/>
            <a:ext cx="250506" cy="3269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428284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2E511-0ABF-4A42-96ED-845A79DB51EA}"/>
              </a:ext>
            </a:extLst>
          </p:cNvPr>
          <p:cNvSpPr>
            <a:spLocks noGrp="1"/>
          </p:cNvSpPr>
          <p:nvPr>
            <p:ph type="title"/>
          </p:nvPr>
        </p:nvSpPr>
        <p:spPr>
          <a:xfrm>
            <a:off x="0" y="0"/>
            <a:ext cx="9009246" cy="798674"/>
          </a:xfrm>
        </p:spPr>
        <p:txBody>
          <a:bodyPr>
            <a:normAutofit/>
          </a:bodyPr>
          <a:lstStyle/>
          <a:p>
            <a:r>
              <a:rPr lang="en-AU" sz="2800" dirty="0" smtClean="0"/>
              <a:t>You </a:t>
            </a:r>
            <a:r>
              <a:rPr lang="en-AU" sz="2800" dirty="0"/>
              <a:t>really think people will listen to a computer?</a:t>
            </a:r>
          </a:p>
        </p:txBody>
      </p:sp>
      <p:sp>
        <p:nvSpPr>
          <p:cNvPr id="4" name="TextBox 3">
            <a:extLst>
              <a:ext uri="{FF2B5EF4-FFF2-40B4-BE49-F238E27FC236}">
                <a16:creationId xmlns:a16="http://schemas.microsoft.com/office/drawing/2014/main" id="{E9EEC4DF-451D-4079-BE16-0363B70A1E56}"/>
              </a:ext>
            </a:extLst>
          </p:cNvPr>
          <p:cNvSpPr txBox="1"/>
          <p:nvPr/>
        </p:nvSpPr>
        <p:spPr>
          <a:xfrm>
            <a:off x="0" y="678154"/>
            <a:ext cx="9144000" cy="4154984"/>
          </a:xfrm>
          <a:prstGeom prst="rect">
            <a:avLst/>
          </a:prstGeom>
          <a:noFill/>
        </p:spPr>
        <p:txBody>
          <a:bodyPr wrap="square" rtlCol="0">
            <a:spAutoFit/>
          </a:bodyPr>
          <a:lstStyle/>
          <a:p>
            <a:r>
              <a:rPr lang="en-AU" sz="2400" dirty="0"/>
              <a:t>Systemic conservation planning </a:t>
            </a:r>
            <a:r>
              <a:rPr lang="en-AU" sz="2400" dirty="0" smtClean="0"/>
              <a:t>helps:</a:t>
            </a:r>
            <a:endParaRPr lang="en-AU" sz="2400" dirty="0"/>
          </a:p>
          <a:p>
            <a:pPr marL="285750" indent="-285750">
              <a:buFont typeface="Arial" panose="020B0604020202020204" pitchFamily="34" charset="0"/>
              <a:buChar char="•"/>
            </a:pPr>
            <a:r>
              <a:rPr lang="en-AU" sz="2400" dirty="0"/>
              <a:t>support decision </a:t>
            </a:r>
            <a:r>
              <a:rPr lang="en-AU" sz="2400" dirty="0" smtClean="0"/>
              <a:t>making – it doesn’t make decisions or dictate them</a:t>
            </a:r>
            <a:endParaRPr lang="en-AU" sz="2400" dirty="0"/>
          </a:p>
          <a:p>
            <a:pPr marL="285750" indent="-285750">
              <a:buFont typeface="Arial" panose="020B0604020202020204" pitchFamily="34" charset="0"/>
              <a:buChar char="•"/>
            </a:pPr>
            <a:r>
              <a:rPr lang="en-AU" sz="2400" dirty="0"/>
              <a:t>identify priority areas (just because the algorithm doesn’t say a place is a priority doesn’t necessarily mean it’s not important!)</a:t>
            </a:r>
          </a:p>
          <a:p>
            <a:pPr marL="285750" indent="-285750">
              <a:buFont typeface="Arial" panose="020B0604020202020204" pitchFamily="34" charset="0"/>
              <a:buChar char="•"/>
            </a:pPr>
            <a:r>
              <a:rPr lang="en-AU" sz="2400" dirty="0"/>
              <a:t>facilitate</a:t>
            </a:r>
            <a:r>
              <a:rPr lang="en-AU" sz="2400" i="1" dirty="0"/>
              <a:t> </a:t>
            </a:r>
            <a:r>
              <a:rPr lang="en-AU" sz="2400" dirty="0"/>
              <a:t>discussions between stakeholders by </a:t>
            </a:r>
            <a:r>
              <a:rPr lang="en-AU" sz="2400" dirty="0" smtClean="0"/>
              <a:t>navigating trade-offs</a:t>
            </a:r>
            <a:endParaRPr lang="en-AU" sz="2400" dirty="0"/>
          </a:p>
          <a:p>
            <a:pPr marL="285750" indent="-285750">
              <a:buFont typeface="Arial" panose="020B0604020202020204" pitchFamily="34" charset="0"/>
              <a:buChar char="•"/>
            </a:pPr>
            <a:r>
              <a:rPr lang="en-AU" sz="2400" dirty="0" smtClean="0"/>
              <a:t>land-use and sea-scape </a:t>
            </a:r>
            <a:r>
              <a:rPr lang="en-AU" sz="2400" dirty="0"/>
              <a:t>planning by considering multiple zones (e.g. prioritizing places for recreational fishing and </a:t>
            </a:r>
            <a:r>
              <a:rPr lang="en-AU" sz="2400" dirty="0" smtClean="0"/>
              <a:t>conservation) </a:t>
            </a:r>
            <a:endParaRPr lang="en-AU" sz="2400" dirty="0"/>
          </a:p>
          <a:p>
            <a:pPr marL="285750" indent="-285750">
              <a:buFont typeface="Arial" panose="020B0604020202020204" pitchFamily="34" charset="0"/>
              <a:buChar char="•"/>
            </a:pPr>
            <a:r>
              <a:rPr lang="en-AU" sz="2400" dirty="0"/>
              <a:t>real-world decision making, such as Great Barrier Reef (Australia), Gulf of California (USA), Cape Floristic Region, (South Africa), and marine planning (Montserrat)</a:t>
            </a:r>
          </a:p>
          <a:p>
            <a:pPr marL="285750" indent="-285750">
              <a:buFont typeface="Arial" panose="020B0604020202020204" pitchFamily="34" charset="0"/>
              <a:buChar char="•"/>
            </a:pPr>
            <a:endParaRPr lang="en-AU" sz="2400" dirty="0"/>
          </a:p>
        </p:txBody>
      </p:sp>
      <p:sp>
        <p:nvSpPr>
          <p:cNvPr id="6" name="TextBox 5">
            <a:extLst>
              <a:ext uri="{FF2B5EF4-FFF2-40B4-BE49-F238E27FC236}">
                <a16:creationId xmlns:a16="http://schemas.microsoft.com/office/drawing/2014/main" id="{0E1BD032-682C-43FC-A94F-CB0914300AB6}"/>
              </a:ext>
            </a:extLst>
          </p:cNvPr>
          <p:cNvSpPr txBox="1"/>
          <p:nvPr/>
        </p:nvSpPr>
        <p:spPr>
          <a:xfrm>
            <a:off x="4235116" y="4312503"/>
            <a:ext cx="4976262" cy="830997"/>
          </a:xfrm>
          <a:prstGeom prst="rect">
            <a:avLst/>
          </a:prstGeom>
          <a:noFill/>
        </p:spPr>
        <p:txBody>
          <a:bodyPr wrap="square" rtlCol="0">
            <a:spAutoFit/>
          </a:bodyPr>
          <a:lstStyle/>
          <a:p>
            <a:r>
              <a:rPr lang="en-AU" sz="1200" dirty="0"/>
              <a:t>Cowling et al. (2003) Biol Cons, DOI:10.1016/S0006-3207(02)00425-1</a:t>
            </a:r>
          </a:p>
          <a:p>
            <a:r>
              <a:rPr lang="en-AU" sz="1200" dirty="0"/>
              <a:t>Álvarez-Romero et al. (2013) Aquatic </a:t>
            </a:r>
            <a:r>
              <a:rPr lang="en-AU" sz="1200" dirty="0" err="1"/>
              <a:t>Conserv</a:t>
            </a:r>
            <a:r>
              <a:rPr lang="en-AU" sz="1200" dirty="0"/>
              <a:t>, DOI:10.1002/aqc.2334</a:t>
            </a:r>
          </a:p>
          <a:p>
            <a:r>
              <a:rPr lang="en-AU" sz="1200" dirty="0"/>
              <a:t>Fernandes et al. (2005) </a:t>
            </a:r>
            <a:r>
              <a:rPr lang="en-AU" sz="1200" dirty="0" err="1"/>
              <a:t>Conserv</a:t>
            </a:r>
            <a:r>
              <a:rPr lang="en-AU" sz="1200" dirty="0"/>
              <a:t> Biol, DOI:10.1111/j.1523-1739.2005.00302.x</a:t>
            </a:r>
          </a:p>
          <a:p>
            <a:r>
              <a:rPr lang="en-AU" sz="1200" dirty="0"/>
              <a:t>Flower et al. (2020) </a:t>
            </a:r>
            <a:r>
              <a:rPr lang="en-AU" sz="1200" dirty="0" err="1"/>
              <a:t>Conserv</a:t>
            </a:r>
            <a:r>
              <a:rPr lang="en-AU" sz="1200" dirty="0"/>
              <a:t> Sci </a:t>
            </a:r>
            <a:r>
              <a:rPr lang="en-AU" sz="1200" dirty="0" err="1"/>
              <a:t>Prac</a:t>
            </a:r>
            <a:r>
              <a:rPr lang="en-AU" sz="1200" dirty="0"/>
              <a:t>, DOI:10.1111/csp2.158</a:t>
            </a:r>
          </a:p>
        </p:txBody>
      </p:sp>
    </p:spTree>
    <p:extLst>
      <p:ext uri="{BB962C8B-B14F-4D97-AF65-F5344CB8AC3E}">
        <p14:creationId xmlns:p14="http://schemas.microsoft.com/office/powerpoint/2010/main" val="73479384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51461" y="1845320"/>
            <a:ext cx="4773109" cy="234535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53340" y="205979"/>
            <a:ext cx="8633460" cy="975121"/>
          </a:xfrm>
        </p:spPr>
        <p:txBody>
          <a:bodyPr>
            <a:normAutofit fontScale="90000"/>
          </a:bodyPr>
          <a:lstStyle/>
          <a:p>
            <a:r>
              <a:rPr lang="en-AU" dirty="0" smtClean="0"/>
              <a:t>Isn’t conservation planning just something Australian’s do?</a:t>
            </a:r>
            <a:endParaRPr lang="en-AU" dirty="0"/>
          </a:p>
        </p:txBody>
      </p:sp>
      <p:pic>
        <p:nvPicPr>
          <p:cNvPr id="1026" name="Picture 2" descr="Fig. 2"/>
          <p:cNvPicPr>
            <a:picLocks noChangeAspect="1" noChangeArrowheads="1"/>
          </p:cNvPicPr>
          <p:nvPr/>
        </p:nvPicPr>
        <p:blipFill rotWithShape="1">
          <a:blip r:embed="rId3">
            <a:extLst>
              <a:ext uri="{28A0092B-C50C-407E-A947-70E740481C1C}">
                <a14:useLocalDpi xmlns:a14="http://schemas.microsoft.com/office/drawing/2010/main" val="0"/>
              </a:ext>
            </a:extLst>
          </a:blip>
          <a:srcRect b="5142"/>
          <a:stretch/>
        </p:blipFill>
        <p:spPr bwMode="auto">
          <a:xfrm>
            <a:off x="473935" y="1893337"/>
            <a:ext cx="4328159" cy="201736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171899" y="4774168"/>
            <a:ext cx="6972101" cy="369332"/>
          </a:xfrm>
          <a:prstGeom prst="rect">
            <a:avLst/>
          </a:prstGeom>
        </p:spPr>
        <p:txBody>
          <a:bodyPr wrap="none">
            <a:spAutoFit/>
          </a:bodyPr>
          <a:lstStyle/>
          <a:p>
            <a:r>
              <a:rPr lang="en-AU" dirty="0"/>
              <a:t>Ribeiro &amp; </a:t>
            </a:r>
            <a:r>
              <a:rPr lang="en-AU" dirty="0" err="1"/>
              <a:t>Atadeu</a:t>
            </a:r>
            <a:r>
              <a:rPr lang="en-AU" dirty="0"/>
              <a:t> </a:t>
            </a:r>
            <a:r>
              <a:rPr lang="en-AU" dirty="0" smtClean="0"/>
              <a:t>(2019) J. Nat. </a:t>
            </a:r>
            <a:r>
              <a:rPr lang="en-AU" dirty="0" err="1" smtClean="0"/>
              <a:t>Conserv</a:t>
            </a:r>
            <a:r>
              <a:rPr lang="en-AU" dirty="0"/>
              <a:t>., DOI:10.1016/j.jnc.2019.125714</a:t>
            </a:r>
          </a:p>
        </p:txBody>
      </p:sp>
      <p:grpSp>
        <p:nvGrpSpPr>
          <p:cNvPr id="7" name="Group 6"/>
          <p:cNvGrpSpPr/>
          <p:nvPr/>
        </p:nvGrpSpPr>
        <p:grpSpPr>
          <a:xfrm>
            <a:off x="5146489" y="1852435"/>
            <a:ext cx="3837491" cy="2351594"/>
            <a:chOff x="4890303" y="2091929"/>
            <a:chExt cx="3570791" cy="2188162"/>
          </a:xfrm>
        </p:grpSpPr>
        <p:pic>
          <p:nvPicPr>
            <p:cNvPr id="1028" name="Picture 4" descr="Fig. 1"/>
            <p:cNvPicPr>
              <a:picLocks noChangeAspect="1" noChangeArrowheads="1"/>
            </p:cNvPicPr>
            <p:nvPr/>
          </p:nvPicPr>
          <p:blipFill rotWithShape="1">
            <a:blip r:embed="rId4">
              <a:extLst>
                <a:ext uri="{28A0092B-C50C-407E-A947-70E740481C1C}">
                  <a14:useLocalDpi xmlns:a14="http://schemas.microsoft.com/office/drawing/2010/main" val="0"/>
                </a:ext>
              </a:extLst>
            </a:blip>
            <a:srcRect l="903" t="36823" r="54877" b="37033"/>
            <a:stretch/>
          </p:blipFill>
          <p:spPr bwMode="auto">
            <a:xfrm>
              <a:off x="4890303" y="2091929"/>
              <a:ext cx="3570791" cy="21881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890303" y="2091929"/>
              <a:ext cx="298917" cy="225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8" name="Rectangle 7"/>
          <p:cNvSpPr/>
          <p:nvPr/>
        </p:nvSpPr>
        <p:spPr>
          <a:xfrm>
            <a:off x="373380" y="3858965"/>
            <a:ext cx="4773109" cy="369332"/>
          </a:xfrm>
          <a:prstGeom prst="rect">
            <a:avLst/>
          </a:prstGeom>
        </p:spPr>
        <p:txBody>
          <a:bodyPr wrap="square">
            <a:spAutoFit/>
          </a:bodyPr>
          <a:lstStyle/>
          <a:p>
            <a:r>
              <a:rPr lang="en-AU" dirty="0">
                <a:solidFill>
                  <a:schemeClr val="bg1"/>
                </a:solidFill>
              </a:rPr>
              <a:t>N° of highly-cited </a:t>
            </a:r>
            <a:r>
              <a:rPr lang="en-AU" dirty="0" smtClean="0">
                <a:solidFill>
                  <a:schemeClr val="bg1"/>
                </a:solidFill>
              </a:rPr>
              <a:t>papers, based on study area</a:t>
            </a:r>
            <a:endParaRPr lang="en-AU" dirty="0">
              <a:solidFill>
                <a:schemeClr val="bg1"/>
              </a:solidFill>
            </a:endParaRPr>
          </a:p>
        </p:txBody>
      </p:sp>
    </p:spTree>
    <p:extLst>
      <p:ext uri="{BB962C8B-B14F-4D97-AF65-F5344CB8AC3E}">
        <p14:creationId xmlns:p14="http://schemas.microsoft.com/office/powerpoint/2010/main" val="22712534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16096" y="1435600"/>
            <a:ext cx="7711808" cy="32959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Oval 5"/>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Oval 7"/>
          <p:cNvSpPr/>
          <p:nvPr/>
        </p:nvSpPr>
        <p:spPr>
          <a:xfrm>
            <a:off x="1320848" y="1700905"/>
            <a:ext cx="1657509" cy="1137638"/>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Oval 9"/>
          <p:cNvSpPr/>
          <p:nvPr/>
        </p:nvSpPr>
        <p:spPr>
          <a:xfrm>
            <a:off x="2261661" y="1768812"/>
            <a:ext cx="1657509" cy="1137638"/>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Oval 10"/>
          <p:cNvSpPr/>
          <p:nvPr/>
        </p:nvSpPr>
        <p:spPr>
          <a:xfrm>
            <a:off x="5718192" y="1787502"/>
            <a:ext cx="1651732" cy="1133672"/>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Oval 11"/>
          <p:cNvSpPr/>
          <p:nvPr/>
        </p:nvSpPr>
        <p:spPr>
          <a:xfrm>
            <a:off x="6153557" y="1987260"/>
            <a:ext cx="1651732" cy="1133672"/>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Oval 12"/>
          <p:cNvSpPr/>
          <p:nvPr/>
        </p:nvSpPr>
        <p:spPr>
          <a:xfrm>
            <a:off x="6674830" y="1855408"/>
            <a:ext cx="1651732" cy="1133672"/>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Oval 15"/>
          <p:cNvSpPr/>
          <p:nvPr/>
        </p:nvSpPr>
        <p:spPr>
          <a:xfrm>
            <a:off x="4106112" y="3337824"/>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Oval 16"/>
          <p:cNvSpPr/>
          <p:nvPr/>
        </p:nvSpPr>
        <p:spPr>
          <a:xfrm>
            <a:off x="1801929" y="1900237"/>
            <a:ext cx="1657378" cy="1137884"/>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TextBox 2"/>
          <p:cNvSpPr txBox="1"/>
          <p:nvPr/>
        </p:nvSpPr>
        <p:spPr>
          <a:xfrm>
            <a:off x="7500696" y="464585"/>
            <a:ext cx="143930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800" b="0" i="1" u="none" strike="noStrike" kern="1200" cap="none" spc="0" normalizeH="0" baseline="0" noProof="0" dirty="0">
                <a:ln>
                  <a:noFill/>
                </a:ln>
                <a:solidFill>
                  <a:prstClr val="white"/>
                </a:solidFill>
                <a:effectLst/>
                <a:uLnTx/>
                <a:uFillTx/>
                <a:latin typeface="Calibri"/>
                <a:ea typeface="+mn-ea"/>
                <a:cs typeface="+mn-cs"/>
              </a:rPr>
              <a:t>Features</a:t>
            </a:r>
          </a:p>
        </p:txBody>
      </p:sp>
      <p:cxnSp>
        <p:nvCxnSpPr>
          <p:cNvPr id="7" name="Straight Arrow Connector 6"/>
          <p:cNvCxnSpPr>
            <a:stCxn id="3" idx="2"/>
          </p:cNvCxnSpPr>
          <p:nvPr/>
        </p:nvCxnSpPr>
        <p:spPr>
          <a:xfrm flipH="1">
            <a:off x="7682400" y="987805"/>
            <a:ext cx="537949" cy="99945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EAAEC9CE-8590-423E-AF4B-881F239D1AA7}"/>
              </a:ext>
            </a:extLst>
          </p:cNvPr>
          <p:cNvSpPr txBox="1">
            <a:spLocks/>
          </p:cNvSpPr>
          <p:nvPr/>
        </p:nvSpPr>
        <p:spPr>
          <a:xfrm>
            <a:off x="575531" y="69679"/>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tx1"/>
                </a:solidFill>
                <a:latin typeface="Arial" panose="020B0604020202020204" pitchFamily="34" charset="0"/>
                <a:ea typeface="+mj-ea"/>
                <a:cs typeface="Arial" panose="020B0604020202020204" pitchFamily="34" charset="0"/>
              </a:defRPr>
            </a:lvl1pPr>
          </a:lstStyle>
          <a:p>
            <a:r>
              <a:rPr lang="en-AU" dirty="0"/>
              <a:t>Reserve selection</a:t>
            </a:r>
          </a:p>
        </p:txBody>
      </p:sp>
    </p:spTree>
    <p:extLst>
      <p:ext uri="{BB962C8B-B14F-4D97-AF65-F5344CB8AC3E}">
        <p14:creationId xmlns:p14="http://schemas.microsoft.com/office/powerpoint/2010/main" val="1099039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Oval 6"/>
          <p:cNvSpPr/>
          <p:nvPr/>
        </p:nvSpPr>
        <p:spPr>
          <a:xfrm>
            <a:off x="4106112" y="3337824"/>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Oval 7"/>
          <p:cNvSpPr/>
          <p:nvPr/>
        </p:nvSpPr>
        <p:spPr>
          <a:xfrm>
            <a:off x="1321101" y="1712923"/>
            <a:ext cx="1657378" cy="1137884"/>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Oval 8"/>
          <p:cNvSpPr/>
          <p:nvPr/>
        </p:nvSpPr>
        <p:spPr>
          <a:xfrm>
            <a:off x="1801929" y="1900237"/>
            <a:ext cx="1657378" cy="1137884"/>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Oval 9"/>
          <p:cNvSpPr/>
          <p:nvPr/>
        </p:nvSpPr>
        <p:spPr>
          <a:xfrm>
            <a:off x="2261840" y="1780845"/>
            <a:ext cx="1657378" cy="1137884"/>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Oval 10"/>
          <p:cNvSpPr/>
          <p:nvPr/>
        </p:nvSpPr>
        <p:spPr>
          <a:xfrm>
            <a:off x="5718101" y="1799539"/>
            <a:ext cx="1651602" cy="1133918"/>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Oval 11"/>
          <p:cNvSpPr/>
          <p:nvPr/>
        </p:nvSpPr>
        <p:spPr>
          <a:xfrm>
            <a:off x="6153432" y="1999339"/>
            <a:ext cx="1651602" cy="1133918"/>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Oval 12"/>
          <p:cNvSpPr/>
          <p:nvPr/>
        </p:nvSpPr>
        <p:spPr>
          <a:xfrm>
            <a:off x="6674665" y="1867459"/>
            <a:ext cx="1651602" cy="1133918"/>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1172974"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666251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208789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p:nvSpPr>
        <p:spPr>
          <a:xfrm>
            <a:off x="3002823"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Rectangle 17"/>
          <p:cNvSpPr/>
          <p:nvPr/>
        </p:nvSpPr>
        <p:spPr>
          <a:xfrm>
            <a:off x="39177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Rectangle 18"/>
          <p:cNvSpPr/>
          <p:nvPr/>
        </p:nvSpPr>
        <p:spPr>
          <a:xfrm>
            <a:off x="4832671"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Rectangle 19"/>
          <p:cNvSpPr/>
          <p:nvPr/>
        </p:nvSpPr>
        <p:spPr>
          <a:xfrm>
            <a:off x="5747595"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Rectangle 20"/>
          <p:cNvSpPr/>
          <p:nvPr/>
        </p:nvSpPr>
        <p:spPr>
          <a:xfrm>
            <a:off x="75774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Rectangle 21"/>
          <p:cNvSpPr/>
          <p:nvPr/>
        </p:nvSpPr>
        <p:spPr>
          <a:xfrm>
            <a:off x="1172974"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Rectangle 22"/>
          <p:cNvSpPr/>
          <p:nvPr/>
        </p:nvSpPr>
        <p:spPr>
          <a:xfrm>
            <a:off x="666251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Rectangle 23"/>
          <p:cNvSpPr/>
          <p:nvPr/>
        </p:nvSpPr>
        <p:spPr>
          <a:xfrm>
            <a:off x="208789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24"/>
          <p:cNvSpPr/>
          <p:nvPr/>
        </p:nvSpPr>
        <p:spPr>
          <a:xfrm>
            <a:off x="3002823"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25"/>
          <p:cNvSpPr/>
          <p:nvPr/>
        </p:nvSpPr>
        <p:spPr>
          <a:xfrm>
            <a:off x="39177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26"/>
          <p:cNvSpPr/>
          <p:nvPr/>
        </p:nvSpPr>
        <p:spPr>
          <a:xfrm>
            <a:off x="4832671"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27"/>
          <p:cNvSpPr/>
          <p:nvPr/>
        </p:nvSpPr>
        <p:spPr>
          <a:xfrm>
            <a:off x="5747595"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Rectangle 28"/>
          <p:cNvSpPr/>
          <p:nvPr/>
        </p:nvSpPr>
        <p:spPr>
          <a:xfrm>
            <a:off x="75774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Rectangle 29"/>
          <p:cNvSpPr/>
          <p:nvPr/>
        </p:nvSpPr>
        <p:spPr>
          <a:xfrm>
            <a:off x="1172974"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Rectangle 30"/>
          <p:cNvSpPr/>
          <p:nvPr/>
        </p:nvSpPr>
        <p:spPr>
          <a:xfrm>
            <a:off x="666251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2" name="Rectangle 31"/>
          <p:cNvSpPr/>
          <p:nvPr/>
        </p:nvSpPr>
        <p:spPr>
          <a:xfrm>
            <a:off x="208789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Rectangle 32"/>
          <p:cNvSpPr/>
          <p:nvPr/>
        </p:nvSpPr>
        <p:spPr>
          <a:xfrm>
            <a:off x="3002823"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Rectangle 33"/>
          <p:cNvSpPr/>
          <p:nvPr/>
        </p:nvSpPr>
        <p:spPr>
          <a:xfrm>
            <a:off x="39177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Rectangle 34"/>
          <p:cNvSpPr/>
          <p:nvPr/>
        </p:nvSpPr>
        <p:spPr>
          <a:xfrm>
            <a:off x="4832671"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Rectangle 35"/>
          <p:cNvSpPr/>
          <p:nvPr/>
        </p:nvSpPr>
        <p:spPr>
          <a:xfrm>
            <a:off x="5747595"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Rectangle 36"/>
          <p:cNvSpPr/>
          <p:nvPr/>
        </p:nvSpPr>
        <p:spPr>
          <a:xfrm>
            <a:off x="75774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Rectangle 37"/>
          <p:cNvSpPr/>
          <p:nvPr/>
        </p:nvSpPr>
        <p:spPr>
          <a:xfrm>
            <a:off x="1172974"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Rectangle 38"/>
          <p:cNvSpPr/>
          <p:nvPr/>
        </p:nvSpPr>
        <p:spPr>
          <a:xfrm>
            <a:off x="666251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Rectangle 39"/>
          <p:cNvSpPr/>
          <p:nvPr/>
        </p:nvSpPr>
        <p:spPr>
          <a:xfrm>
            <a:off x="208789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Rectangle 40"/>
          <p:cNvSpPr/>
          <p:nvPr/>
        </p:nvSpPr>
        <p:spPr>
          <a:xfrm>
            <a:off x="3002823"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Rectangle 41"/>
          <p:cNvSpPr/>
          <p:nvPr/>
        </p:nvSpPr>
        <p:spPr>
          <a:xfrm>
            <a:off x="39177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Rectangle 42"/>
          <p:cNvSpPr/>
          <p:nvPr/>
        </p:nvSpPr>
        <p:spPr>
          <a:xfrm>
            <a:off x="4832671"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Rectangle 43"/>
          <p:cNvSpPr/>
          <p:nvPr/>
        </p:nvSpPr>
        <p:spPr>
          <a:xfrm>
            <a:off x="5747595"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5" name="Rectangle 44"/>
          <p:cNvSpPr/>
          <p:nvPr/>
        </p:nvSpPr>
        <p:spPr>
          <a:xfrm>
            <a:off x="75774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6" name="Rectangle 45"/>
          <p:cNvSpPr/>
          <p:nvPr/>
        </p:nvSpPr>
        <p:spPr>
          <a:xfrm>
            <a:off x="1146028"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7" name="Rectangle 46"/>
          <p:cNvSpPr/>
          <p:nvPr/>
        </p:nvSpPr>
        <p:spPr>
          <a:xfrm>
            <a:off x="6635573"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Rectangle 47"/>
          <p:cNvSpPr/>
          <p:nvPr/>
        </p:nvSpPr>
        <p:spPr>
          <a:xfrm>
            <a:off x="2060952"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Rectangle 48"/>
          <p:cNvSpPr/>
          <p:nvPr/>
        </p:nvSpPr>
        <p:spPr>
          <a:xfrm>
            <a:off x="2975877"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0" name="Rectangle 49"/>
          <p:cNvSpPr/>
          <p:nvPr/>
        </p:nvSpPr>
        <p:spPr>
          <a:xfrm>
            <a:off x="38908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Rectangle 50"/>
          <p:cNvSpPr/>
          <p:nvPr/>
        </p:nvSpPr>
        <p:spPr>
          <a:xfrm>
            <a:off x="4805725"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Rectangle 51"/>
          <p:cNvSpPr/>
          <p:nvPr/>
        </p:nvSpPr>
        <p:spPr>
          <a:xfrm>
            <a:off x="5720649"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3" name="Rectangle 52"/>
          <p:cNvSpPr/>
          <p:nvPr/>
        </p:nvSpPr>
        <p:spPr>
          <a:xfrm>
            <a:off x="75505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5" name="TextBox 54"/>
          <p:cNvSpPr txBox="1"/>
          <p:nvPr/>
        </p:nvSpPr>
        <p:spPr>
          <a:xfrm>
            <a:off x="7550501" y="170264"/>
            <a:ext cx="1523174" cy="95410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800" b="0" i="1" strike="noStrike" kern="1200" cap="none" spc="0" normalizeH="0" baseline="0" noProof="0" dirty="0">
                <a:ln>
                  <a:noFill/>
                </a:ln>
                <a:solidFill>
                  <a:prstClr val="white"/>
                </a:solidFill>
                <a:effectLst/>
                <a:uLnTx/>
                <a:uFillTx/>
                <a:latin typeface="Calibri"/>
                <a:ea typeface="+mn-ea"/>
                <a:cs typeface="+mn-cs"/>
              </a:rPr>
              <a:t>Planning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800" b="0" i="1" strike="noStrike" kern="1200" cap="none" spc="0" normalizeH="0" baseline="0" noProof="0" dirty="0">
                <a:ln>
                  <a:noFill/>
                </a:ln>
                <a:solidFill>
                  <a:prstClr val="white"/>
                </a:solidFill>
                <a:effectLst/>
                <a:uLnTx/>
                <a:uFillTx/>
                <a:latin typeface="Calibri"/>
                <a:ea typeface="+mn-ea"/>
                <a:cs typeface="+mn-cs"/>
              </a:rPr>
              <a:t>units</a:t>
            </a:r>
          </a:p>
        </p:txBody>
      </p:sp>
      <p:cxnSp>
        <p:nvCxnSpPr>
          <p:cNvPr id="57" name="Straight Arrow Connector 56"/>
          <p:cNvCxnSpPr>
            <a:cxnSpLocks/>
            <a:stCxn id="55" idx="2"/>
          </p:cNvCxnSpPr>
          <p:nvPr/>
        </p:nvCxnSpPr>
        <p:spPr>
          <a:xfrm flipH="1">
            <a:off x="7805034" y="1124371"/>
            <a:ext cx="507054" cy="51115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itle 1">
            <a:extLst>
              <a:ext uri="{FF2B5EF4-FFF2-40B4-BE49-F238E27FC236}">
                <a16:creationId xmlns:a16="http://schemas.microsoft.com/office/drawing/2014/main" id="{EAAEC9CE-8590-423E-AF4B-881F239D1AA7}"/>
              </a:ext>
            </a:extLst>
          </p:cNvPr>
          <p:cNvSpPr txBox="1">
            <a:spLocks/>
          </p:cNvSpPr>
          <p:nvPr/>
        </p:nvSpPr>
        <p:spPr>
          <a:xfrm>
            <a:off x="575531" y="69679"/>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tx1"/>
                </a:solidFill>
                <a:latin typeface="Arial" panose="020B0604020202020204" pitchFamily="34" charset="0"/>
                <a:ea typeface="+mj-ea"/>
                <a:cs typeface="Arial" panose="020B0604020202020204" pitchFamily="34" charset="0"/>
              </a:defRPr>
            </a:lvl1pPr>
          </a:lstStyle>
          <a:p>
            <a:r>
              <a:rPr lang="en-AU" dirty="0"/>
              <a:t>Reserve selection</a:t>
            </a:r>
          </a:p>
        </p:txBody>
      </p:sp>
    </p:spTree>
    <p:extLst>
      <p:ext uri="{BB962C8B-B14F-4D97-AF65-F5344CB8AC3E}">
        <p14:creationId xmlns:p14="http://schemas.microsoft.com/office/powerpoint/2010/main" val="15193860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Oval 6"/>
          <p:cNvSpPr/>
          <p:nvPr/>
        </p:nvSpPr>
        <p:spPr>
          <a:xfrm>
            <a:off x="4106112" y="3337824"/>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Oval 7"/>
          <p:cNvSpPr/>
          <p:nvPr/>
        </p:nvSpPr>
        <p:spPr>
          <a:xfrm>
            <a:off x="1321101" y="1712923"/>
            <a:ext cx="1657378" cy="1137884"/>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Oval 8"/>
          <p:cNvSpPr/>
          <p:nvPr/>
        </p:nvSpPr>
        <p:spPr>
          <a:xfrm>
            <a:off x="1801929" y="1900237"/>
            <a:ext cx="1657378" cy="1137884"/>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Oval 9"/>
          <p:cNvSpPr/>
          <p:nvPr/>
        </p:nvSpPr>
        <p:spPr>
          <a:xfrm>
            <a:off x="2261840" y="1780845"/>
            <a:ext cx="1657378" cy="1137884"/>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Oval 10"/>
          <p:cNvSpPr/>
          <p:nvPr/>
        </p:nvSpPr>
        <p:spPr>
          <a:xfrm>
            <a:off x="5718101" y="1799539"/>
            <a:ext cx="1651602" cy="1133918"/>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Oval 11"/>
          <p:cNvSpPr/>
          <p:nvPr/>
        </p:nvSpPr>
        <p:spPr>
          <a:xfrm>
            <a:off x="6153432" y="1999339"/>
            <a:ext cx="1651602" cy="1133918"/>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Oval 12"/>
          <p:cNvSpPr/>
          <p:nvPr/>
        </p:nvSpPr>
        <p:spPr>
          <a:xfrm>
            <a:off x="6674665" y="1867459"/>
            <a:ext cx="1651602" cy="1133918"/>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1172974"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666251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208789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p:nvSpPr>
        <p:spPr>
          <a:xfrm>
            <a:off x="3002823"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Rectangle 17"/>
          <p:cNvSpPr/>
          <p:nvPr/>
        </p:nvSpPr>
        <p:spPr>
          <a:xfrm>
            <a:off x="39177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Rectangle 18"/>
          <p:cNvSpPr/>
          <p:nvPr/>
        </p:nvSpPr>
        <p:spPr>
          <a:xfrm>
            <a:off x="4832671"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Rectangle 19"/>
          <p:cNvSpPr/>
          <p:nvPr/>
        </p:nvSpPr>
        <p:spPr>
          <a:xfrm>
            <a:off x="5747595"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Rectangle 20"/>
          <p:cNvSpPr/>
          <p:nvPr/>
        </p:nvSpPr>
        <p:spPr>
          <a:xfrm>
            <a:off x="75774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Rectangle 21"/>
          <p:cNvSpPr/>
          <p:nvPr/>
        </p:nvSpPr>
        <p:spPr>
          <a:xfrm>
            <a:off x="1172974"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Rectangle 22"/>
          <p:cNvSpPr/>
          <p:nvPr/>
        </p:nvSpPr>
        <p:spPr>
          <a:xfrm>
            <a:off x="666251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Rectangle 23"/>
          <p:cNvSpPr/>
          <p:nvPr/>
        </p:nvSpPr>
        <p:spPr>
          <a:xfrm>
            <a:off x="208789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24"/>
          <p:cNvSpPr/>
          <p:nvPr/>
        </p:nvSpPr>
        <p:spPr>
          <a:xfrm>
            <a:off x="3002823"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25"/>
          <p:cNvSpPr/>
          <p:nvPr/>
        </p:nvSpPr>
        <p:spPr>
          <a:xfrm>
            <a:off x="39177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26"/>
          <p:cNvSpPr/>
          <p:nvPr/>
        </p:nvSpPr>
        <p:spPr>
          <a:xfrm>
            <a:off x="4832671"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27"/>
          <p:cNvSpPr/>
          <p:nvPr/>
        </p:nvSpPr>
        <p:spPr>
          <a:xfrm>
            <a:off x="5747595"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Rectangle 28"/>
          <p:cNvSpPr/>
          <p:nvPr/>
        </p:nvSpPr>
        <p:spPr>
          <a:xfrm>
            <a:off x="75774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Rectangle 29"/>
          <p:cNvSpPr/>
          <p:nvPr/>
        </p:nvSpPr>
        <p:spPr>
          <a:xfrm>
            <a:off x="1172974"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Rectangle 30"/>
          <p:cNvSpPr/>
          <p:nvPr/>
        </p:nvSpPr>
        <p:spPr>
          <a:xfrm>
            <a:off x="666251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2" name="Rectangle 31"/>
          <p:cNvSpPr/>
          <p:nvPr/>
        </p:nvSpPr>
        <p:spPr>
          <a:xfrm>
            <a:off x="208789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Rectangle 32"/>
          <p:cNvSpPr/>
          <p:nvPr/>
        </p:nvSpPr>
        <p:spPr>
          <a:xfrm>
            <a:off x="3002823"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Rectangle 33"/>
          <p:cNvSpPr/>
          <p:nvPr/>
        </p:nvSpPr>
        <p:spPr>
          <a:xfrm>
            <a:off x="39177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Rectangle 34"/>
          <p:cNvSpPr/>
          <p:nvPr/>
        </p:nvSpPr>
        <p:spPr>
          <a:xfrm>
            <a:off x="4832671"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Rectangle 35"/>
          <p:cNvSpPr/>
          <p:nvPr/>
        </p:nvSpPr>
        <p:spPr>
          <a:xfrm>
            <a:off x="5747595"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Rectangle 36"/>
          <p:cNvSpPr/>
          <p:nvPr/>
        </p:nvSpPr>
        <p:spPr>
          <a:xfrm>
            <a:off x="75774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Rectangle 37"/>
          <p:cNvSpPr/>
          <p:nvPr/>
        </p:nvSpPr>
        <p:spPr>
          <a:xfrm>
            <a:off x="1172974"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Rectangle 38"/>
          <p:cNvSpPr/>
          <p:nvPr/>
        </p:nvSpPr>
        <p:spPr>
          <a:xfrm>
            <a:off x="666251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Rectangle 39"/>
          <p:cNvSpPr/>
          <p:nvPr/>
        </p:nvSpPr>
        <p:spPr>
          <a:xfrm>
            <a:off x="208789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Rectangle 40"/>
          <p:cNvSpPr/>
          <p:nvPr/>
        </p:nvSpPr>
        <p:spPr>
          <a:xfrm>
            <a:off x="3002823"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Rectangle 41"/>
          <p:cNvSpPr/>
          <p:nvPr/>
        </p:nvSpPr>
        <p:spPr>
          <a:xfrm>
            <a:off x="39177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Rectangle 42"/>
          <p:cNvSpPr/>
          <p:nvPr/>
        </p:nvSpPr>
        <p:spPr>
          <a:xfrm>
            <a:off x="4832671"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Rectangle 43"/>
          <p:cNvSpPr/>
          <p:nvPr/>
        </p:nvSpPr>
        <p:spPr>
          <a:xfrm>
            <a:off x="5747595"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5" name="Rectangle 44"/>
          <p:cNvSpPr/>
          <p:nvPr/>
        </p:nvSpPr>
        <p:spPr>
          <a:xfrm>
            <a:off x="75774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6" name="Rectangle 45"/>
          <p:cNvSpPr/>
          <p:nvPr/>
        </p:nvSpPr>
        <p:spPr>
          <a:xfrm>
            <a:off x="1146028"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7" name="Rectangle 46"/>
          <p:cNvSpPr/>
          <p:nvPr/>
        </p:nvSpPr>
        <p:spPr>
          <a:xfrm>
            <a:off x="6635573"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Rectangle 47"/>
          <p:cNvSpPr/>
          <p:nvPr/>
        </p:nvSpPr>
        <p:spPr>
          <a:xfrm>
            <a:off x="2060952"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Rectangle 48"/>
          <p:cNvSpPr/>
          <p:nvPr/>
        </p:nvSpPr>
        <p:spPr>
          <a:xfrm>
            <a:off x="2975877"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0" name="Rectangle 49"/>
          <p:cNvSpPr/>
          <p:nvPr/>
        </p:nvSpPr>
        <p:spPr>
          <a:xfrm>
            <a:off x="38908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Rectangle 50"/>
          <p:cNvSpPr/>
          <p:nvPr/>
        </p:nvSpPr>
        <p:spPr>
          <a:xfrm>
            <a:off x="4805725"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Rectangle 51"/>
          <p:cNvSpPr/>
          <p:nvPr/>
        </p:nvSpPr>
        <p:spPr>
          <a:xfrm>
            <a:off x="5720649"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3" name="Rectangle 52"/>
          <p:cNvSpPr/>
          <p:nvPr/>
        </p:nvSpPr>
        <p:spPr>
          <a:xfrm>
            <a:off x="75505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Box 1"/>
          <p:cNvSpPr txBox="1"/>
          <p:nvPr/>
        </p:nvSpPr>
        <p:spPr>
          <a:xfrm>
            <a:off x="716400" y="799200"/>
            <a:ext cx="3978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55" name="TextBox 54"/>
          <p:cNvSpPr txBox="1"/>
          <p:nvPr/>
        </p:nvSpPr>
        <p:spPr>
          <a:xfrm>
            <a:off x="232235" y="1798013"/>
            <a:ext cx="3978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57" name="TextBox 56"/>
          <p:cNvSpPr txBox="1"/>
          <p:nvPr/>
        </p:nvSpPr>
        <p:spPr>
          <a:xfrm>
            <a:off x="177665" y="3455677"/>
            <a:ext cx="3978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58" name="TextBox 57"/>
          <p:cNvSpPr txBox="1"/>
          <p:nvPr/>
        </p:nvSpPr>
        <p:spPr>
          <a:xfrm>
            <a:off x="7623013" y="692420"/>
            <a:ext cx="3978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59" name="TextBox 58"/>
          <p:cNvSpPr txBox="1"/>
          <p:nvPr/>
        </p:nvSpPr>
        <p:spPr>
          <a:xfrm>
            <a:off x="8478657" y="1542993"/>
            <a:ext cx="3978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60" name="TextBox 59"/>
          <p:cNvSpPr txBox="1"/>
          <p:nvPr/>
        </p:nvSpPr>
        <p:spPr>
          <a:xfrm>
            <a:off x="8571183" y="3241312"/>
            <a:ext cx="3978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62" name="Title 1">
            <a:extLst>
              <a:ext uri="{FF2B5EF4-FFF2-40B4-BE49-F238E27FC236}">
                <a16:creationId xmlns:a16="http://schemas.microsoft.com/office/drawing/2014/main" id="{EAAEC9CE-8590-423E-AF4B-881F239D1AA7}"/>
              </a:ext>
            </a:extLst>
          </p:cNvPr>
          <p:cNvSpPr txBox="1">
            <a:spLocks/>
          </p:cNvSpPr>
          <p:nvPr/>
        </p:nvSpPr>
        <p:spPr>
          <a:xfrm>
            <a:off x="575531" y="69679"/>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tx1"/>
                </a:solidFill>
                <a:latin typeface="Arial" panose="020B0604020202020204" pitchFamily="34" charset="0"/>
                <a:ea typeface="+mj-ea"/>
                <a:cs typeface="Arial" panose="020B0604020202020204" pitchFamily="34" charset="0"/>
              </a:defRPr>
            </a:lvl1pPr>
          </a:lstStyle>
          <a:p>
            <a:r>
              <a:rPr lang="en-AU" dirty="0"/>
              <a:t>Reserve selection</a:t>
            </a:r>
          </a:p>
        </p:txBody>
      </p:sp>
    </p:spTree>
    <p:extLst>
      <p:ext uri="{BB962C8B-B14F-4D97-AF65-F5344CB8AC3E}">
        <p14:creationId xmlns:p14="http://schemas.microsoft.com/office/powerpoint/2010/main" val="174877527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7001</TotalTime>
  <Words>2531</Words>
  <Application>Microsoft Office PowerPoint</Application>
  <PresentationFormat>On-screen Show (16:9)</PresentationFormat>
  <Paragraphs>407</Paragraphs>
  <Slides>67</Slides>
  <Notes>6</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67</vt:i4>
      </vt:variant>
    </vt:vector>
  </HeadingPairs>
  <TitlesOfParts>
    <vt:vector size="79" baseType="lpstr">
      <vt:lpstr>Arial</vt:lpstr>
      <vt:lpstr>Calibri</vt:lpstr>
      <vt:lpstr>DejaVu Sans</vt:lpstr>
      <vt:lpstr>Symbol</vt:lpstr>
      <vt:lpstr>Times New Roman</vt:lpstr>
      <vt:lpstr>Whitney-Book</vt:lpstr>
      <vt:lpstr>Wingdings</vt:lpstr>
      <vt:lpstr>Office Theme</vt:lpstr>
      <vt:lpstr>1_Office Theme</vt:lpstr>
      <vt:lpstr>2_Office Theme</vt:lpstr>
      <vt:lpstr>3_Office Theme</vt:lpstr>
      <vt:lpstr>4_Office Theme</vt:lpstr>
      <vt:lpstr>PowerPoint Presentation</vt:lpstr>
      <vt:lpstr>PowerPoint Presentation</vt:lpstr>
      <vt:lpstr>PowerPoint Presentation</vt:lpstr>
      <vt:lpstr>Protected areas</vt:lpstr>
      <vt:lpstr>PowerPoint Presentation</vt:lpstr>
      <vt:lpstr>PowerPoint Presentation</vt:lpstr>
      <vt:lpstr>PowerPoint Presentation</vt:lpstr>
      <vt:lpstr>PowerPoint Presentation</vt:lpstr>
      <vt:lpstr>PowerPoint Presentation</vt:lpstr>
      <vt:lpstr>Systematic conservation planning</vt:lpstr>
      <vt:lpstr>CARE Principles</vt:lpstr>
      <vt:lpstr>CARE Principles</vt:lpstr>
      <vt:lpstr>CARE Principles</vt:lpstr>
      <vt:lpstr>CARE Principles</vt:lpstr>
      <vt:lpstr>CARE Principles</vt:lpstr>
      <vt:lpstr>Connectivity</vt:lpstr>
      <vt:lpstr>Connectivity</vt:lpstr>
      <vt:lpstr>Principle complementarity</vt:lpstr>
      <vt:lpstr>Reserve selection</vt:lpstr>
      <vt:lpstr>Reserve selection</vt:lpstr>
      <vt:lpstr>But why?</vt:lpstr>
      <vt:lpstr>Representation targets</vt:lpstr>
      <vt:lpstr>Representation targets</vt:lpstr>
      <vt:lpstr>Representation targets</vt:lpstr>
      <vt:lpstr>Framing conservation as a  decision science problem</vt:lpstr>
      <vt:lpstr>Framing conservation as a  decision science problem</vt:lpstr>
      <vt:lpstr>PowerPoint Presentation</vt:lpstr>
      <vt:lpstr>Reserve selection as optimization</vt:lpstr>
      <vt:lpstr>PowerPoint Presentation</vt:lpstr>
      <vt:lpstr>But where do we start?</vt:lpstr>
      <vt:lpstr>But what are the top priorities?</vt:lpstr>
      <vt:lpstr>But what are the top priorities?</vt:lpstr>
      <vt:lpstr>But what are the top priorities?</vt:lpstr>
      <vt:lpstr>But what are the top priorities?</vt:lpstr>
      <vt:lpstr>But what are the top priorities?</vt:lpstr>
      <vt:lpstr>But what are the top priorities?</vt:lpstr>
      <vt:lpstr>Decision support tools</vt:lpstr>
      <vt:lpstr>PowerPoint Presentation</vt:lpstr>
      <vt:lpstr>So, what research have I done on reserve selection?</vt:lpstr>
      <vt:lpstr>Remember the CARE principles?</vt:lpstr>
      <vt:lpstr>Evolutionary processes</vt:lpstr>
      <vt:lpstr>Evolutionary processes</vt:lpstr>
      <vt:lpstr>Evolutionary processes</vt:lpstr>
      <vt:lpstr>Species data</vt:lpstr>
      <vt:lpstr>Italian Agile Frog</vt:lpstr>
      <vt:lpstr>How good is the existing protected system?</vt:lpstr>
      <vt:lpstr>Giant Panda</vt:lpstr>
      <vt:lpstr>Prioritization for realized niches</vt:lpstr>
      <vt:lpstr>What if we ignore species niches?</vt:lpstr>
      <vt:lpstr>Conservation of realized niches</vt:lpstr>
      <vt:lpstr>Questions?</vt:lpstr>
      <vt:lpstr>Questions?</vt:lpstr>
      <vt:lpstr>Can’t we just protect places with the greatest species richness/diversity?</vt:lpstr>
      <vt:lpstr>Biogeography says you get more species with larger area, so why not just maximize total amount of land inside protected areas?</vt:lpstr>
      <vt:lpstr>Focussing on protected area size creates perverse incentives</vt:lpstr>
      <vt:lpstr>Focussing on protected area size creates perverse incentives</vt:lpstr>
      <vt:lpstr>Focussing on protected area size creates perverse incentives</vt:lpstr>
      <vt:lpstr>Focussing on protected area size creates perverse incentives</vt:lpstr>
      <vt:lpstr>Can’t we just use a scoring system (formula) to rank candidate protected areas?</vt:lpstr>
      <vt:lpstr>Can’t we just use a scoring system (formula)  to rank candidate protected areas?</vt:lpstr>
      <vt:lpstr>Can’t we just use a scoring system (formula)  to rank candidate protected areas?</vt:lpstr>
      <vt:lpstr>Look, I’m sure I could come up with a better formula?</vt:lpstr>
      <vt:lpstr>Representation targets don’t seem scientific, can’t the algorithm optimize this for me?</vt:lpstr>
      <vt:lpstr>Zonation doesn’t use targets, doesn’t that make it more robust?</vt:lpstr>
      <vt:lpstr>Zonation doesn’t use targets, doesn’t that make it more robust?</vt:lpstr>
      <vt:lpstr>You really think people will listen to a computer?</vt:lpstr>
      <vt:lpstr>Isn’t conservation planning just something Australian’s 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Conserving evolutionary processes</dc:title>
  <dc:subject/>
  <dc:creator>Jeff Hanson Local Admin</dc:creator>
  <dc:description/>
  <cp:lastModifiedBy>Jeffrey Owen Hanson</cp:lastModifiedBy>
  <cp:revision>2018</cp:revision>
  <dcterms:created xsi:type="dcterms:W3CDTF">2006-08-16T00:00:00Z</dcterms:created>
  <dcterms:modified xsi:type="dcterms:W3CDTF">2021-09-26T19:58:40Z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6</vt:i4>
  </property>
  <property fmtid="{D5CDD505-2E9C-101B-9397-08002B2CF9AE}" pid="8" name="PresentationFormat">
    <vt:lpwstr>On-screen Show (16:9)</vt:lpwstr>
  </property>
  <property fmtid="{D5CDD505-2E9C-101B-9397-08002B2CF9AE}" pid="9" name="ScaleCrop">
    <vt:bool>false</vt:bool>
  </property>
  <property fmtid="{D5CDD505-2E9C-101B-9397-08002B2CF9AE}" pid="10" name="ShareDoc">
    <vt:bool>false</vt:bool>
  </property>
  <property fmtid="{D5CDD505-2E9C-101B-9397-08002B2CF9AE}" pid="11" name="Slides">
    <vt:i4>68</vt:i4>
  </property>
</Properties>
</file>